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5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  <p:sldMasterId id="2147483673" r:id="rId2"/>
    <p:sldMasterId id="2147483674" r:id="rId3"/>
    <p:sldMasterId id="2147483688" r:id="rId4"/>
    <p:sldMasterId id="2147483702" r:id="rId5"/>
    <p:sldMasterId id="2147483720" r:id="rId6"/>
  </p:sldMasterIdLst>
  <p:notesMasterIdLst>
    <p:notesMasterId r:id="rId39"/>
  </p:notesMasterIdLst>
  <p:sldIdLst>
    <p:sldId id="256" r:id="rId7"/>
    <p:sldId id="263" r:id="rId8"/>
    <p:sldId id="264" r:id="rId9"/>
    <p:sldId id="265" r:id="rId10"/>
    <p:sldId id="308" r:id="rId11"/>
    <p:sldId id="306" r:id="rId12"/>
    <p:sldId id="268" r:id="rId13"/>
    <p:sldId id="309" r:id="rId14"/>
    <p:sldId id="286" r:id="rId15"/>
    <p:sldId id="305" r:id="rId16"/>
    <p:sldId id="303" r:id="rId17"/>
    <p:sldId id="304" r:id="rId18"/>
    <p:sldId id="302" r:id="rId19"/>
    <p:sldId id="289" r:id="rId20"/>
    <p:sldId id="300" r:id="rId21"/>
    <p:sldId id="310" r:id="rId22"/>
    <p:sldId id="296" r:id="rId23"/>
    <p:sldId id="297" r:id="rId24"/>
    <p:sldId id="277" r:id="rId25"/>
    <p:sldId id="280" r:id="rId26"/>
    <p:sldId id="287" r:id="rId27"/>
    <p:sldId id="281" r:id="rId28"/>
    <p:sldId id="314" r:id="rId29"/>
    <p:sldId id="313" r:id="rId30"/>
    <p:sldId id="292" r:id="rId31"/>
    <p:sldId id="312" r:id="rId32"/>
    <p:sldId id="284" r:id="rId33"/>
    <p:sldId id="299" r:id="rId34"/>
    <p:sldId id="298" r:id="rId35"/>
    <p:sldId id="290" r:id="rId36"/>
    <p:sldId id="311" r:id="rId37"/>
    <p:sldId id="260" r:id="rId3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duction" id="{4F5BE156-45E8-FA48-852C-86CECAAB0E3E}">
          <p14:sldIdLst>
            <p14:sldId id="256"/>
            <p14:sldId id="263"/>
            <p14:sldId id="264"/>
            <p14:sldId id="265"/>
          </p14:sldIdLst>
        </p14:section>
        <p14:section name="Segmentation and methods" id="{6BCEFEA3-3AC8-8046-A60D-45DA237A7E17}">
          <p14:sldIdLst>
            <p14:sldId id="308"/>
            <p14:sldId id="306"/>
            <p14:sldId id="268"/>
            <p14:sldId id="309"/>
            <p14:sldId id="286"/>
            <p14:sldId id="305"/>
            <p14:sldId id="303"/>
            <p14:sldId id="304"/>
            <p14:sldId id="302"/>
            <p14:sldId id="289"/>
            <p14:sldId id="300"/>
            <p14:sldId id="310"/>
            <p14:sldId id="296"/>
          </p14:sldIdLst>
        </p14:section>
        <p14:section name="Coding basics" id="{DBBC2C1F-6451-8340-AAFE-29AE8D221A21}">
          <p14:sldIdLst>
            <p14:sldId id="297"/>
            <p14:sldId id="277"/>
            <p14:sldId id="280"/>
            <p14:sldId id="287"/>
            <p14:sldId id="281"/>
            <p14:sldId id="314"/>
            <p14:sldId id="313"/>
            <p14:sldId id="292"/>
            <p14:sldId id="312"/>
          </p14:sldIdLst>
        </p14:section>
        <p14:section name="Conda env installation" id="{EDA11ED2-777C-444B-9114-D0BF691A3400}">
          <p14:sldIdLst>
            <p14:sldId id="284"/>
            <p14:sldId id="299"/>
            <p14:sldId id="298"/>
          </p14:sldIdLst>
        </p14:section>
        <p14:section name="End Session 1" id="{72B39C31-0C2C-974F-973A-5FFE895CBE17}">
          <p14:sldIdLst>
            <p14:sldId id="290"/>
          </p14:sldIdLst>
        </p14:section>
        <p14:section name="Cellpose GUI (extras)" id="{6AA484D8-E0F1-B74D-8576-7961B1708072}">
          <p14:sldIdLst>
            <p14:sldId id="311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A3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80"/>
    <p:restoredTop sz="88691"/>
  </p:normalViewPr>
  <p:slideViewPr>
    <p:cSldViewPr snapToGrid="0">
      <p:cViewPr varScale="1">
        <p:scale>
          <a:sx n="143" d="100"/>
          <a:sy n="143" d="100"/>
        </p:scale>
        <p:origin x="1256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ableStyles" Target="tableStyles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/Relationships>
</file>

<file path=ppt/media/image1.png>
</file>

<file path=ppt/media/image10.jpeg>
</file>

<file path=ppt/media/image11.png>
</file>

<file path=ppt/media/image16.jpe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51.jpg>
</file>

<file path=ppt/media/image52.png>
</file>

<file path=ppt/media/image53.png>
</file>

<file path=ppt/media/image54.png>
</file>

<file path=ppt/media/image55.svg>
</file>

<file path=ppt/media/image56.png>
</file>

<file path=ppt/media/image57.jpeg>
</file>

<file path=ppt/media/image58.png>
</file>

<file path=ppt/media/image59.png>
</file>

<file path=ppt/media/image6.png>
</file>

<file path=ppt/media/image60.png>
</file>

<file path=ppt/media/image61.jpeg>
</file>

<file path=ppt/media/image62.png>
</file>

<file path=ppt/media/image63.png>
</file>

<file path=ppt/media/image64.png>
</file>

<file path=ppt/media/image65.jpe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jpeg>
</file>

<file path=ppt/media/image75.png>
</file>

<file path=ppt/media/image76.png>
</file>

<file path=ppt/media/image77.png>
</file>

<file path=ppt/media/image78.png>
</file>

<file path=ppt/media/image79.svg>
</file>

<file path=ppt/media/image8.png>
</file>

<file path=ppt/media/image80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7ae7ed12c0_2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37ae7ed12c0_2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C196B-488D-61F9-105B-32D47EE195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B4AA19-364D-BAE9-B9E1-FBCE1AC2F8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9061F5-8EBD-7757-031C-B4B06BCA45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43575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24C02E-084B-2C0C-A56E-F7E15CF05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CD09E5-1F44-16E7-90A5-97134E2175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A3B79F-43B5-6633-C30F-CB3E9C132C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37283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FA5A9-64D7-498F-636C-650D26FB2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69584E-F42F-6571-F79E-D62A235553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337005-227F-3312-9CAE-98144DD4ED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09366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79480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B6536-8749-65EC-43FF-7D718DEA7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B82911-4E81-DE53-0210-7B17CFD010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EE13A8-57E0-B93F-3EDB-BB0E817056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50035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5AE55-20CA-115F-50EF-E64EB716E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930E58-6039-B6C5-327E-CA9DD44833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65B10A-8630-5FB8-6A35-DF28A19F0E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01795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0C4A2-CB96-2610-08DD-F7FE2E828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AF6C86-5067-8F4A-75D0-BF28929DD0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D4A4AC-7757-FF72-A1B1-D820B39128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30388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DA33A-D1E5-DAEF-4A32-2698ADFD97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AE49A8-56DB-8D10-D57A-F4067E36A6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F93C2D-4952-7F55-7FAA-911FFE576B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06574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415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9420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58923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53127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73857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DD2159-095D-9547-C8D6-5A11C4B7F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5BF177-E6F2-E201-16AB-E3329944E9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0141BA-9897-483A-25C8-1E80A79804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56410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5049F6-881E-00E6-C685-6D6517762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7BBBDB-E27D-E67F-B09E-6B2CF2C079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D79C32-7D3F-06B4-3BF9-A55025F250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34970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6C328-094F-3F93-37BA-A338E5EE3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23A15E-5B75-CD9B-866C-6B5B9E4792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237761-2692-B2D7-A68A-08CDE934D6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8005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227F2F-AEFB-7435-9F7D-B642BFC84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C080C8-3822-F672-2A84-DC5534CAEE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3DEFE1-9290-8548-D1D1-5E3882E2D2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86507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76244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005D9A-4C87-82E1-C21C-8D6E46D36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3857-3286-18C9-C4FD-1671428096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F3C0CB-299F-39B8-35F0-24BA4EE727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02271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1221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891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INTERRUPT US WITH QUESTIONS!</a:t>
            </a:r>
          </a:p>
        </p:txBody>
      </p:sp>
    </p:spTree>
    <p:extLst>
      <p:ext uri="{BB962C8B-B14F-4D97-AF65-F5344CB8AC3E}">
        <p14:creationId xmlns:p14="http://schemas.microsoft.com/office/powerpoint/2010/main" val="3186009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8C16E3-C25D-BE80-DD6E-8566AB99C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559EBD-02C7-B282-D18F-11CF743906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3E0CAB-BACC-AE0B-AD3C-17A2507BF8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29584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</a:t>
            </a:r>
            <a:r>
              <a:rPr lang="en-GB" dirty="0" err="1"/>
              <a:t>cellpose.readthedocs.io</a:t>
            </a:r>
            <a:r>
              <a:rPr lang="en-GB" dirty="0"/>
              <a:t>/</a:t>
            </a:r>
            <a:r>
              <a:rPr lang="en-GB" dirty="0" err="1"/>
              <a:t>en</a:t>
            </a:r>
            <a:r>
              <a:rPr lang="en-GB" dirty="0"/>
              <a:t>/latest/</a:t>
            </a:r>
            <a:r>
              <a:rPr lang="en-GB" dirty="0" err="1"/>
              <a:t>gui.html</a:t>
            </a:r>
            <a:r>
              <a:rPr lang="en-GB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1129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7D625-71A3-20B8-2F15-8FC214F0C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2AC942-23CF-9C06-CF50-22840892DB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E10833-2095-882F-3B11-408C1F3A75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9159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189B20-962A-A2E5-0AB0-D69C8C943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173D41-1EE7-C141-23D7-A72A2BB5EC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3FC34B-2BA1-7FB4-568B-606E3CE752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12794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C6AE9-01A9-28EC-69DD-25C1B4038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554C0F-B7FA-DD49-99F3-EF338A889F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F2D611-B6ED-E6C7-464A-3E793DA5A5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4924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A069B-F83D-78F1-45F4-F168F5C1E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CAD1C1-FDFE-3A39-1D3C-7154919266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D6777D-9931-953C-4BDC-E900375EF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8197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3" name="Google Shape;463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F2E6C-0CFF-ED15-4865-E52776F3B3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D831D5-91D9-73B3-72A0-46B4AD34E8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34A674-59C6-6653-C953-5CE679D416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0040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7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www.crick.ac.uk/" TargetMode="Externa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www.crick.ac.uk/" TargetMode="External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7.pn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www.crick.ac.uk/" TargetMode="External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ickTitle_1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6" descr="Subhead1.emf"/>
          <p:cNvPicPr preferRelativeResize="0"/>
          <p:nvPr/>
        </p:nvPicPr>
        <p:blipFill rotWithShape="1">
          <a:blip r:embed="rId2">
            <a:alphaModFix/>
          </a:blip>
          <a:srcRect l="-1" r="198" b="9399"/>
          <a:stretch/>
        </p:blipFill>
        <p:spPr>
          <a:xfrm>
            <a:off x="360000" y="946818"/>
            <a:ext cx="8802000" cy="42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6"/>
          <p:cNvSpPr txBox="1">
            <a:spLocks noGrp="1"/>
          </p:cNvSpPr>
          <p:nvPr>
            <p:ph type="ctrTitle"/>
          </p:nvPr>
        </p:nvSpPr>
        <p:spPr>
          <a:xfrm>
            <a:off x="360000" y="270000"/>
            <a:ext cx="6840000" cy="6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1350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ubTitle" idx="1"/>
          </p:nvPr>
        </p:nvSpPr>
        <p:spPr>
          <a:xfrm>
            <a:off x="360000" y="1215000"/>
            <a:ext cx="6840000" cy="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83333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3A3A4"/>
              </a:buClr>
              <a:buSzPts val="1500"/>
              <a:buNone/>
              <a:defRPr>
                <a:solidFill>
                  <a:srgbClr val="A3A3A4"/>
                </a:solidFill>
              </a:defRPr>
            </a:lvl2pPr>
            <a:lvl3pPr lvl="2" algn="ctr">
              <a:lnSpc>
                <a:spcPct val="111111"/>
              </a:lnSpc>
              <a:spcBef>
                <a:spcPts val="500"/>
              </a:spcBef>
              <a:spcAft>
                <a:spcPts val="0"/>
              </a:spcAft>
              <a:buClr>
                <a:srgbClr val="A3A3A4"/>
              </a:buClr>
              <a:buSzPts val="1400"/>
              <a:buNone/>
              <a:defRPr>
                <a:solidFill>
                  <a:srgbClr val="A3A3A4"/>
                </a:solidFill>
              </a:defRPr>
            </a:lvl3pPr>
            <a:lvl4pPr lvl="3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>
                <a:solidFill>
                  <a:srgbClr val="A3A3A4"/>
                </a:solidFill>
              </a:defRPr>
            </a:lvl4pPr>
            <a:lvl5pPr lvl="4" algn="ctr">
              <a:lnSpc>
                <a:spcPct val="118750"/>
              </a:lnSpc>
              <a:spcBef>
                <a:spcPts val="500"/>
              </a:spcBef>
              <a:spcAft>
                <a:spcPts val="0"/>
              </a:spcAft>
              <a:buClr>
                <a:srgbClr val="A3A3A4"/>
              </a:buClr>
              <a:buSzPts val="1200"/>
              <a:buNone/>
              <a:defRPr>
                <a:solidFill>
                  <a:srgbClr val="A3A3A4"/>
                </a:solidFill>
              </a:defRPr>
            </a:lvl5pPr>
            <a:lvl6pPr lvl="5" algn="ctr">
              <a:spcBef>
                <a:spcPts val="500"/>
              </a:spcBef>
              <a:spcAft>
                <a:spcPts val="0"/>
              </a:spcAft>
              <a:buClr>
                <a:srgbClr val="A3A3A4"/>
              </a:buClr>
              <a:buSzPts val="1500"/>
              <a:buNone/>
              <a:defRPr>
                <a:solidFill>
                  <a:srgbClr val="A3A3A4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A3A3A4"/>
              </a:buClr>
              <a:buSzPts val="1500"/>
              <a:buNone/>
              <a:defRPr>
                <a:solidFill>
                  <a:srgbClr val="A3A3A4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A3A3A4"/>
              </a:buClr>
              <a:buSzPts val="1500"/>
              <a:buNone/>
              <a:defRPr>
                <a:solidFill>
                  <a:srgbClr val="A3A3A4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A3A3A4"/>
              </a:buClr>
              <a:buSzPts val="1500"/>
              <a:buNone/>
              <a:defRPr>
                <a:solidFill>
                  <a:srgbClr val="A3A3A4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dt" idx="10"/>
          </p:nvPr>
        </p:nvSpPr>
        <p:spPr>
          <a:xfrm>
            <a:off x="539750" y="4679801"/>
            <a:ext cx="1450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ftr" idx="11"/>
          </p:nvPr>
        </p:nvSpPr>
        <p:spPr>
          <a:xfrm>
            <a:off x="3124200" y="4679802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pic>
        <p:nvPicPr>
          <p:cNvPr id="68" name="Google Shape;68;p16" descr="CRICK_Logotype_black_RGB.e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1070" y="270000"/>
            <a:ext cx="582930" cy="600053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8496001" y="4752001"/>
            <a:ext cx="47913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ickTitle_2">
  <p:cSld name="CrickTitle_2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20"/>
          <p:cNvPicPr preferRelativeResize="0"/>
          <p:nvPr/>
        </p:nvPicPr>
        <p:blipFill rotWithShape="1">
          <a:blip r:embed="rId2">
            <a:alphaModFix/>
          </a:blip>
          <a:srcRect l="1089" t="2093" r="5664" b="31174"/>
          <a:stretch/>
        </p:blipFill>
        <p:spPr>
          <a:xfrm>
            <a:off x="-144014" y="0"/>
            <a:ext cx="9288014" cy="516403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0"/>
          <p:cNvSpPr txBox="1">
            <a:spLocks noGrp="1"/>
          </p:cNvSpPr>
          <p:nvPr>
            <p:ph type="ctrTitle"/>
          </p:nvPr>
        </p:nvSpPr>
        <p:spPr>
          <a:xfrm>
            <a:off x="360000" y="270000"/>
            <a:ext cx="6840000" cy="6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1350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subTitle" idx="1"/>
          </p:nvPr>
        </p:nvSpPr>
        <p:spPr>
          <a:xfrm>
            <a:off x="360000" y="1215000"/>
            <a:ext cx="6840000" cy="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83333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3A3A4"/>
              </a:buClr>
              <a:buSzPts val="1500"/>
              <a:buNone/>
              <a:defRPr>
                <a:solidFill>
                  <a:srgbClr val="A3A3A4"/>
                </a:solidFill>
              </a:defRPr>
            </a:lvl2pPr>
            <a:lvl3pPr lvl="2" algn="ctr">
              <a:lnSpc>
                <a:spcPct val="111111"/>
              </a:lnSpc>
              <a:spcBef>
                <a:spcPts val="500"/>
              </a:spcBef>
              <a:spcAft>
                <a:spcPts val="0"/>
              </a:spcAft>
              <a:buClr>
                <a:srgbClr val="A3A3A4"/>
              </a:buClr>
              <a:buSzPts val="1400"/>
              <a:buNone/>
              <a:defRPr>
                <a:solidFill>
                  <a:srgbClr val="A3A3A4"/>
                </a:solidFill>
              </a:defRPr>
            </a:lvl3pPr>
            <a:lvl4pPr lvl="3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>
                <a:solidFill>
                  <a:srgbClr val="A3A3A4"/>
                </a:solidFill>
              </a:defRPr>
            </a:lvl4pPr>
            <a:lvl5pPr lvl="4" algn="ctr">
              <a:lnSpc>
                <a:spcPct val="118750"/>
              </a:lnSpc>
              <a:spcBef>
                <a:spcPts val="500"/>
              </a:spcBef>
              <a:spcAft>
                <a:spcPts val="0"/>
              </a:spcAft>
              <a:buClr>
                <a:srgbClr val="A3A3A4"/>
              </a:buClr>
              <a:buSzPts val="1200"/>
              <a:buNone/>
              <a:defRPr>
                <a:solidFill>
                  <a:srgbClr val="A3A3A4"/>
                </a:solidFill>
              </a:defRPr>
            </a:lvl5pPr>
            <a:lvl6pPr lvl="5" algn="ctr">
              <a:spcBef>
                <a:spcPts val="500"/>
              </a:spcBef>
              <a:spcAft>
                <a:spcPts val="0"/>
              </a:spcAft>
              <a:buClr>
                <a:srgbClr val="A3A3A4"/>
              </a:buClr>
              <a:buSzPts val="1500"/>
              <a:buNone/>
              <a:defRPr>
                <a:solidFill>
                  <a:srgbClr val="A3A3A4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A3A3A4"/>
              </a:buClr>
              <a:buSzPts val="1500"/>
              <a:buNone/>
              <a:defRPr>
                <a:solidFill>
                  <a:srgbClr val="A3A3A4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A3A3A4"/>
              </a:buClr>
              <a:buSzPts val="1500"/>
              <a:buNone/>
              <a:defRPr>
                <a:solidFill>
                  <a:srgbClr val="A3A3A4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A3A3A4"/>
              </a:buClr>
              <a:buSzPts val="1500"/>
              <a:buNone/>
              <a:defRPr>
                <a:solidFill>
                  <a:srgbClr val="A3A3A4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0"/>
          <p:cNvSpPr txBox="1">
            <a:spLocks noGrp="1"/>
          </p:cNvSpPr>
          <p:nvPr>
            <p:ph type="dt" idx="10"/>
          </p:nvPr>
        </p:nvSpPr>
        <p:spPr>
          <a:xfrm>
            <a:off x="539750" y="4679801"/>
            <a:ext cx="1450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ftr" idx="11"/>
          </p:nvPr>
        </p:nvSpPr>
        <p:spPr>
          <a:xfrm>
            <a:off x="3124200" y="4679802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ldNum" idx="12"/>
          </p:nvPr>
        </p:nvSpPr>
        <p:spPr>
          <a:xfrm>
            <a:off x="8496001" y="4752001"/>
            <a:ext cx="47913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1" name="Google Shape;91;p20" descr="CRICK_Logotype_black_RGB.e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1070" y="270000"/>
            <a:ext cx="582930" cy="600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ickContent_3">
  <p:cSld name="CrickContent_3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1"/>
          <p:cNvPicPr preferRelativeResize="0"/>
          <p:nvPr/>
        </p:nvPicPr>
        <p:blipFill rotWithShape="1">
          <a:blip r:embed="rId2">
            <a:alphaModFix/>
          </a:blip>
          <a:srcRect l="5401" r="3242" b="44736"/>
          <a:stretch/>
        </p:blipFill>
        <p:spPr>
          <a:xfrm>
            <a:off x="0" y="3250085"/>
            <a:ext cx="9144000" cy="189341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1"/>
          <p:cNvSpPr txBox="1">
            <a:spLocks noGrp="1"/>
          </p:cNvSpPr>
          <p:nvPr>
            <p:ph type="title"/>
          </p:nvPr>
        </p:nvSpPr>
        <p:spPr>
          <a:xfrm>
            <a:off x="360000" y="270000"/>
            <a:ext cx="6768554" cy="6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body"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 b="1">
                <a:solidFill>
                  <a:schemeClr val="accent1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0">
                <a:solidFill>
                  <a:schemeClr val="accen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–"/>
              <a:defRPr sz="1400" b="0">
                <a:solidFill>
                  <a:schemeClr val="accent1"/>
                </a:solidFill>
              </a:defRPr>
            </a:lvl3pPr>
            <a:lvl4pPr marL="1828800" lvl="3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accent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 b="0">
                <a:solidFill>
                  <a:schemeClr val="accent1"/>
                </a:solidFill>
              </a:defRPr>
            </a:lvl5pPr>
            <a:lvl6pPr marL="2743200" lvl="5" indent="-3175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sldNum" idx="12"/>
          </p:nvPr>
        </p:nvSpPr>
        <p:spPr>
          <a:xfrm>
            <a:off x="8496001" y="4752001"/>
            <a:ext cx="47913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7" name="Google Shape;97;p21" descr="CRICK_Logotype_black_RGB.e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1070" y="270000"/>
            <a:ext cx="582930" cy="600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ickContent_4">
  <p:cSld name="CrickContent_4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 rotWithShape="1">
          <a:blip r:embed="rId2">
            <a:alphaModFix/>
          </a:blip>
          <a:srcRect l="5401" r="3242" b="44736"/>
          <a:stretch/>
        </p:blipFill>
        <p:spPr>
          <a:xfrm>
            <a:off x="0" y="3250085"/>
            <a:ext cx="9144000" cy="189341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2"/>
          <p:cNvSpPr txBox="1">
            <a:spLocks noGrp="1"/>
          </p:cNvSpPr>
          <p:nvPr>
            <p:ph type="title"/>
          </p:nvPr>
        </p:nvSpPr>
        <p:spPr>
          <a:xfrm>
            <a:off x="360000" y="270000"/>
            <a:ext cx="6768554" cy="6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sldNum" idx="12"/>
          </p:nvPr>
        </p:nvSpPr>
        <p:spPr>
          <a:xfrm>
            <a:off x="8496001" y="4752001"/>
            <a:ext cx="47913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body" idx="1"/>
          </p:nvPr>
        </p:nvSpPr>
        <p:spPr>
          <a:xfrm>
            <a:off x="360000" y="1350000"/>
            <a:ext cx="4067984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 b="1">
                <a:solidFill>
                  <a:schemeClr val="accent1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0">
                <a:solidFill>
                  <a:schemeClr val="accen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–"/>
              <a:defRPr sz="1400" b="0">
                <a:solidFill>
                  <a:schemeClr val="accent1"/>
                </a:solidFill>
              </a:defRPr>
            </a:lvl3pPr>
            <a:lvl4pPr marL="1828800" lvl="3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accent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 b="0">
                <a:solidFill>
                  <a:schemeClr val="accent1"/>
                </a:solidFill>
              </a:defRPr>
            </a:lvl5pPr>
            <a:lvl6pPr marL="2743200" lvl="5" indent="-3175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2"/>
          <p:cNvSpPr txBox="1">
            <a:spLocks noGrp="1"/>
          </p:cNvSpPr>
          <p:nvPr>
            <p:ph type="body" idx="2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 b="1">
                <a:solidFill>
                  <a:schemeClr val="accent1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0">
                <a:solidFill>
                  <a:schemeClr val="accent1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–"/>
              <a:defRPr sz="1500" b="0">
                <a:solidFill>
                  <a:schemeClr val="accent1"/>
                </a:solidFill>
              </a:defRPr>
            </a:lvl3pPr>
            <a:lvl4pPr marL="1828800" lvl="3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•"/>
              <a:defRPr sz="1500" b="0">
                <a:solidFill>
                  <a:schemeClr val="accent1"/>
                </a:solidFill>
              </a:defRPr>
            </a:lvl4pPr>
            <a:lvl5pPr marL="2286000" lvl="4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–"/>
              <a:defRPr sz="1500" b="0">
                <a:solidFill>
                  <a:schemeClr val="accent1"/>
                </a:solidFill>
              </a:defRPr>
            </a:lvl5pPr>
            <a:lvl6pPr marL="2743200" lvl="5" indent="-3175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pic>
        <p:nvPicPr>
          <p:cNvPr id="104" name="Google Shape;104;p22" descr="CRICK_Logotype_black_RGB.e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1070" y="270000"/>
            <a:ext cx="582930" cy="600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ickContent_5">
  <p:cSld name="CrickContent_5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3"/>
          <p:cNvPicPr preferRelativeResize="0"/>
          <p:nvPr/>
        </p:nvPicPr>
        <p:blipFill rotWithShape="1">
          <a:blip r:embed="rId2">
            <a:alphaModFix/>
          </a:blip>
          <a:srcRect l="5401" t="23098" r="3242" b="44398"/>
          <a:stretch/>
        </p:blipFill>
        <p:spPr>
          <a:xfrm>
            <a:off x="0" y="4029912"/>
            <a:ext cx="9144000" cy="111358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3"/>
          <p:cNvSpPr txBox="1">
            <a:spLocks noGrp="1"/>
          </p:cNvSpPr>
          <p:nvPr>
            <p:ph type="title"/>
          </p:nvPr>
        </p:nvSpPr>
        <p:spPr>
          <a:xfrm>
            <a:off x="360000" y="270000"/>
            <a:ext cx="6768554" cy="6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body"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 b="1">
                <a:solidFill>
                  <a:schemeClr val="accent1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0">
                <a:solidFill>
                  <a:schemeClr val="accen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–"/>
              <a:defRPr sz="1400" b="0">
                <a:solidFill>
                  <a:schemeClr val="accent1"/>
                </a:solidFill>
              </a:defRPr>
            </a:lvl3pPr>
            <a:lvl4pPr marL="1828800" lvl="3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accent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 b="0">
                <a:solidFill>
                  <a:schemeClr val="accent1"/>
                </a:solidFill>
              </a:defRPr>
            </a:lvl5pPr>
            <a:lvl6pPr marL="2743200" lvl="5" indent="-3175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3"/>
          <p:cNvSpPr txBox="1">
            <a:spLocks noGrp="1"/>
          </p:cNvSpPr>
          <p:nvPr>
            <p:ph type="sldNum" idx="12"/>
          </p:nvPr>
        </p:nvSpPr>
        <p:spPr>
          <a:xfrm>
            <a:off x="8496001" y="4752001"/>
            <a:ext cx="47913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0" name="Google Shape;110;p23" descr="CRICK_Logotype_black_RGB.e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1070" y="270000"/>
            <a:ext cx="582930" cy="600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ickContent_6">
  <p:cSld name="CrickContent_6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4"/>
          <p:cNvPicPr preferRelativeResize="0"/>
          <p:nvPr/>
        </p:nvPicPr>
        <p:blipFill rotWithShape="1">
          <a:blip r:embed="rId2">
            <a:alphaModFix/>
          </a:blip>
          <a:srcRect l="5401" t="23098" r="3242" b="44398"/>
          <a:stretch/>
        </p:blipFill>
        <p:spPr>
          <a:xfrm>
            <a:off x="0" y="4029912"/>
            <a:ext cx="9144000" cy="111358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4"/>
          <p:cNvSpPr txBox="1">
            <a:spLocks noGrp="1"/>
          </p:cNvSpPr>
          <p:nvPr>
            <p:ph type="title"/>
          </p:nvPr>
        </p:nvSpPr>
        <p:spPr>
          <a:xfrm>
            <a:off x="360000" y="270000"/>
            <a:ext cx="6768554" cy="6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4"/>
          <p:cNvSpPr txBox="1">
            <a:spLocks noGrp="1"/>
          </p:cNvSpPr>
          <p:nvPr>
            <p:ph type="sldNum" idx="12"/>
          </p:nvPr>
        </p:nvSpPr>
        <p:spPr>
          <a:xfrm>
            <a:off x="8496001" y="4752001"/>
            <a:ext cx="47913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24"/>
          <p:cNvSpPr txBox="1">
            <a:spLocks noGrp="1"/>
          </p:cNvSpPr>
          <p:nvPr>
            <p:ph type="body" idx="1"/>
          </p:nvPr>
        </p:nvSpPr>
        <p:spPr>
          <a:xfrm>
            <a:off x="360000" y="1350000"/>
            <a:ext cx="4067984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 b="1">
                <a:solidFill>
                  <a:schemeClr val="accent1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0">
                <a:solidFill>
                  <a:schemeClr val="accen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–"/>
              <a:defRPr sz="1400" b="0">
                <a:solidFill>
                  <a:schemeClr val="accent1"/>
                </a:solidFill>
              </a:defRPr>
            </a:lvl3pPr>
            <a:lvl4pPr marL="1828800" lvl="3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accent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 b="0">
                <a:solidFill>
                  <a:schemeClr val="accent1"/>
                </a:solidFill>
              </a:defRPr>
            </a:lvl5pPr>
            <a:lvl6pPr marL="2743200" lvl="5" indent="-3175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4"/>
          <p:cNvSpPr txBox="1">
            <a:spLocks noGrp="1"/>
          </p:cNvSpPr>
          <p:nvPr>
            <p:ph type="body" idx="2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 b="1">
                <a:solidFill>
                  <a:schemeClr val="accent1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0">
                <a:solidFill>
                  <a:schemeClr val="accent1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–"/>
              <a:defRPr sz="1500" b="0">
                <a:solidFill>
                  <a:schemeClr val="accent1"/>
                </a:solidFill>
              </a:defRPr>
            </a:lvl3pPr>
            <a:lvl4pPr marL="1828800" lvl="3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•"/>
              <a:defRPr sz="1500" b="0">
                <a:solidFill>
                  <a:schemeClr val="accent1"/>
                </a:solidFill>
              </a:defRPr>
            </a:lvl4pPr>
            <a:lvl5pPr marL="2286000" lvl="4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–"/>
              <a:defRPr sz="1500" b="0">
                <a:solidFill>
                  <a:schemeClr val="accent1"/>
                </a:solidFill>
              </a:defRPr>
            </a:lvl5pPr>
            <a:lvl6pPr marL="2743200" lvl="5" indent="-3175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pic>
        <p:nvPicPr>
          <p:cNvPr id="117" name="Google Shape;117;p24" descr="CRICK_Logotype_black_RGB.e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1070" y="270000"/>
            <a:ext cx="582930" cy="600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ickContent_7">
  <p:cSld name="CrickContent_7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5"/>
          <p:cNvPicPr preferRelativeResize="0"/>
          <p:nvPr/>
        </p:nvPicPr>
        <p:blipFill rotWithShape="1">
          <a:blip r:embed="rId2">
            <a:alphaModFix/>
          </a:blip>
          <a:srcRect l="6696" r="3879" b="44673"/>
          <a:stretch/>
        </p:blipFill>
        <p:spPr>
          <a:xfrm>
            <a:off x="0" y="3247909"/>
            <a:ext cx="9144000" cy="1895592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5"/>
          <p:cNvSpPr txBox="1">
            <a:spLocks noGrp="1"/>
          </p:cNvSpPr>
          <p:nvPr>
            <p:ph type="title"/>
          </p:nvPr>
        </p:nvSpPr>
        <p:spPr>
          <a:xfrm>
            <a:off x="360000" y="270000"/>
            <a:ext cx="6768554" cy="6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5"/>
          <p:cNvSpPr txBox="1">
            <a:spLocks noGrp="1"/>
          </p:cNvSpPr>
          <p:nvPr>
            <p:ph type="body"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 b="1">
                <a:solidFill>
                  <a:schemeClr val="accent1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0">
                <a:solidFill>
                  <a:schemeClr val="accen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–"/>
              <a:defRPr sz="1400" b="0">
                <a:solidFill>
                  <a:schemeClr val="accent1"/>
                </a:solidFill>
              </a:defRPr>
            </a:lvl3pPr>
            <a:lvl4pPr marL="1828800" lvl="3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accent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 b="0">
                <a:solidFill>
                  <a:schemeClr val="accent1"/>
                </a:solidFill>
              </a:defRPr>
            </a:lvl5pPr>
            <a:lvl6pPr marL="2743200" lvl="5" indent="-3175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5"/>
          <p:cNvSpPr txBox="1">
            <a:spLocks noGrp="1"/>
          </p:cNvSpPr>
          <p:nvPr>
            <p:ph type="sldNum" idx="12"/>
          </p:nvPr>
        </p:nvSpPr>
        <p:spPr>
          <a:xfrm>
            <a:off x="8496001" y="4752001"/>
            <a:ext cx="47913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3" name="Google Shape;123;p25" descr="CRICK_Logotype_black_RGB.e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1070" y="270000"/>
            <a:ext cx="582930" cy="600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ickContent_8">
  <p:cSld name="CrickContent_8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6"/>
          <p:cNvPicPr preferRelativeResize="0"/>
          <p:nvPr/>
        </p:nvPicPr>
        <p:blipFill rotWithShape="1">
          <a:blip r:embed="rId2">
            <a:alphaModFix/>
          </a:blip>
          <a:srcRect l="6696" r="3879" b="44673"/>
          <a:stretch/>
        </p:blipFill>
        <p:spPr>
          <a:xfrm>
            <a:off x="0" y="3247909"/>
            <a:ext cx="9144000" cy="1895592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6"/>
          <p:cNvSpPr txBox="1">
            <a:spLocks noGrp="1"/>
          </p:cNvSpPr>
          <p:nvPr>
            <p:ph type="title"/>
          </p:nvPr>
        </p:nvSpPr>
        <p:spPr>
          <a:xfrm>
            <a:off x="360000" y="270000"/>
            <a:ext cx="6768554" cy="6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sldNum" idx="12"/>
          </p:nvPr>
        </p:nvSpPr>
        <p:spPr>
          <a:xfrm>
            <a:off x="8496001" y="4752001"/>
            <a:ext cx="47913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body" idx="1"/>
          </p:nvPr>
        </p:nvSpPr>
        <p:spPr>
          <a:xfrm>
            <a:off x="360000" y="1350000"/>
            <a:ext cx="4067984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 b="1">
                <a:solidFill>
                  <a:schemeClr val="accent1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0">
                <a:solidFill>
                  <a:schemeClr val="accen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–"/>
              <a:defRPr sz="1400" b="0">
                <a:solidFill>
                  <a:schemeClr val="accent1"/>
                </a:solidFill>
              </a:defRPr>
            </a:lvl3pPr>
            <a:lvl4pPr marL="1828800" lvl="3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accent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 b="0">
                <a:solidFill>
                  <a:schemeClr val="accent1"/>
                </a:solidFill>
              </a:defRPr>
            </a:lvl5pPr>
            <a:lvl6pPr marL="2743200" lvl="5" indent="-3175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26"/>
          <p:cNvSpPr txBox="1">
            <a:spLocks noGrp="1"/>
          </p:cNvSpPr>
          <p:nvPr>
            <p:ph type="body" idx="2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 b="1">
                <a:solidFill>
                  <a:schemeClr val="accent1"/>
                </a:solidFill>
              </a:defRPr>
            </a:lvl1pPr>
            <a:lvl2pPr marL="914400" lvl="1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0">
                <a:solidFill>
                  <a:schemeClr val="accent1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–"/>
              <a:defRPr sz="1500" b="0">
                <a:solidFill>
                  <a:schemeClr val="accent1"/>
                </a:solidFill>
              </a:defRPr>
            </a:lvl3pPr>
            <a:lvl4pPr marL="1828800" lvl="3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•"/>
              <a:defRPr sz="1500" b="0">
                <a:solidFill>
                  <a:schemeClr val="accent1"/>
                </a:solidFill>
              </a:defRPr>
            </a:lvl4pPr>
            <a:lvl5pPr marL="2286000" lvl="4" indent="-3238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–"/>
              <a:defRPr sz="1500" b="0">
                <a:solidFill>
                  <a:schemeClr val="accent1"/>
                </a:solidFill>
              </a:defRPr>
            </a:lvl5pPr>
            <a:lvl6pPr marL="2743200" lvl="5" indent="-3175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pic>
        <p:nvPicPr>
          <p:cNvPr id="130" name="Google Shape;130;p26" descr="CRICK_Logotype_black_RGB.e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1070" y="270000"/>
            <a:ext cx="582930" cy="600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87" y="4255284"/>
            <a:ext cx="7788227" cy="746736"/>
          </a:xfrm>
          <a:prstGeom prst="rect">
            <a:avLst/>
          </a:prstGeom>
        </p:spPr>
      </p:pic>
      <p:pic>
        <p:nvPicPr>
          <p:cNvPr id="8" name="Picture 7" descr="cover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3354000" y="897564"/>
            <a:ext cx="2436000" cy="265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920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822AEA-5456-E743-AF2A-06677F9181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23161" r="-100" b="8968"/>
          <a:stretch/>
        </p:blipFill>
        <p:spPr>
          <a:xfrm>
            <a:off x="12" y="0"/>
            <a:ext cx="9153000" cy="4131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F6272F-3059-034C-8212-524166835FA5}"/>
              </a:ext>
            </a:extLst>
          </p:cNvPr>
          <p:cNvSpPr/>
          <p:nvPr userDrawn="1"/>
        </p:nvSpPr>
        <p:spPr>
          <a:xfrm>
            <a:off x="0" y="4137924"/>
            <a:ext cx="9144000" cy="1005576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02EDE4-3DA5-EA49-A5B8-69852DD03D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882" y="357505"/>
            <a:ext cx="774086" cy="8005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69D424-20E6-0641-9715-6A78F7F2E19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87" y="4255284"/>
            <a:ext cx="7788227" cy="74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663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ubhead1.emf"/>
          <p:cNvPicPr>
            <a:picLocks noChangeAspect="1"/>
          </p:cNvPicPr>
          <p:nvPr userDrawn="1"/>
        </p:nvPicPr>
        <p:blipFill rotWithShape="1">
          <a:blip r:embed="rId2" cstate="screen"/>
          <a:srcRect l="-1" r="199" b="9399"/>
          <a:stretch/>
        </p:blipFill>
        <p:spPr>
          <a:xfrm>
            <a:off x="360000" y="946818"/>
            <a:ext cx="8802000" cy="421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0" y="1215000"/>
            <a:ext cx="6840000" cy="81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9751" y="4679802"/>
            <a:ext cx="1450504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679802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endParaRPr lang="en-GB" dirty="0"/>
          </a:p>
        </p:txBody>
      </p:sp>
      <p:pic>
        <p:nvPicPr>
          <p:cNvPr id="9" name="Picture 8" descr="CRICK_Logotype_black_RGB.emf"/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17653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" t="2093" r="5665" b="31175"/>
          <a:stretch/>
        </p:blipFill>
        <p:spPr>
          <a:xfrm>
            <a:off x="-144014" y="0"/>
            <a:ext cx="9288014" cy="51640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0" y="1215000"/>
            <a:ext cx="6840000" cy="81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9751" y="4679802"/>
            <a:ext cx="1450504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679802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endParaRPr lang="en-GB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B336EA4D-A151-F84F-8F5B-9F1C69711B47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7526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96104" cy="351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1pPr>
            <a:lvl2pPr marL="270000" indent="-270000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6" descr="CRICK_Logotype_black_RGB.emf">
            <a:extLst>
              <a:ext uri="{FF2B5EF4-FFF2-40B4-BE49-F238E27FC236}">
                <a16:creationId xmlns:a16="http://schemas.microsoft.com/office/drawing/2014/main" id="{20A807B2-7C63-FC4D-9034-EA9F2E852CB2}"/>
              </a:ext>
            </a:extLst>
          </p:cNvPr>
          <p:cNvPicPr>
            <a:picLocks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2107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07A225-7552-434F-938F-2CE07D794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0D97BE-5DA1-DC4B-B59E-E644DB237D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9" name="Picture 8" descr="CRICK_Logotype_black_RGB.emf">
            <a:extLst>
              <a:ext uri="{FF2B5EF4-FFF2-40B4-BE49-F238E27FC236}">
                <a16:creationId xmlns:a16="http://schemas.microsoft.com/office/drawing/2014/main" id="{579281B7-6CD1-194A-BFDE-C8F0F157353B}"/>
              </a:ext>
            </a:extLst>
          </p:cNvPr>
          <p:cNvPicPr>
            <a:picLocks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853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3250084"/>
            <a:ext cx="9144000" cy="18934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1E8A1D7-8C51-9C4B-8A44-8A78236574B5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6159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3250084"/>
            <a:ext cx="9144000" cy="18934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6F73DB-444E-4942-A4F5-B829534E0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306988-B40B-D945-B4E4-9DFC029FA22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5F04AE0F-1943-FB41-AE50-62987C416352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7936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4029912"/>
            <a:ext cx="9144000" cy="11135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6F5B6375-DED2-444F-A2A1-61B49A38AADB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8006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4029912"/>
            <a:ext cx="9144000" cy="11135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1D26265-73C6-3C49-BD36-85BFCA59E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D4B7FE-69F9-044D-940D-1914A92907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248363-EF6B-5E41-A111-24B022D4F0EA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90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3247909"/>
            <a:ext cx="9144000" cy="18955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9282B50-0840-B146-9555-1A4EFAFAE8CE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4504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3247909"/>
            <a:ext cx="9144000" cy="18955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49D3F7-AABE-4342-9755-D19DD0CB6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D49932-D762-2B43-9BF5-993FD394045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DC0596-FF5C-B54D-9399-C016180EE281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7039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3635897" y="4530099"/>
            <a:ext cx="1872208" cy="31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25" dirty="0" err="1">
                <a:solidFill>
                  <a:schemeClr val="accent1"/>
                </a:solidFill>
                <a:hlinkClick r:id="rId2"/>
              </a:rPr>
              <a:t>crick.ac.uk</a:t>
            </a:r>
            <a:endParaRPr lang="en-GB" sz="1425" dirty="0">
              <a:solidFill>
                <a:schemeClr val="accent1"/>
              </a:solidFill>
            </a:endParaRPr>
          </a:p>
        </p:txBody>
      </p:sp>
      <p:pic>
        <p:nvPicPr>
          <p:cNvPr id="4" name="Picture 3" descr="cover.png">
            <a:extLst>
              <a:ext uri="{FF2B5EF4-FFF2-40B4-BE49-F238E27FC236}">
                <a16:creationId xmlns:a16="http://schemas.microsoft.com/office/drawing/2014/main" id="{F72649EC-BC03-534C-A2B3-BF12981C56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3354000" y="897564"/>
            <a:ext cx="2436000" cy="265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9750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87" y="4255284"/>
            <a:ext cx="7788227" cy="746736"/>
          </a:xfrm>
          <a:prstGeom prst="rect">
            <a:avLst/>
          </a:prstGeom>
        </p:spPr>
      </p:pic>
      <p:pic>
        <p:nvPicPr>
          <p:cNvPr id="8" name="Picture 7" descr="cover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3354000" y="897564"/>
            <a:ext cx="2436000" cy="265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414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822AEA-5456-E743-AF2A-06677F9181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23161" r="-100" b="8968"/>
          <a:stretch/>
        </p:blipFill>
        <p:spPr>
          <a:xfrm>
            <a:off x="12" y="0"/>
            <a:ext cx="9153000" cy="4131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F6272F-3059-034C-8212-524166835FA5}"/>
              </a:ext>
            </a:extLst>
          </p:cNvPr>
          <p:cNvSpPr/>
          <p:nvPr userDrawn="1"/>
        </p:nvSpPr>
        <p:spPr>
          <a:xfrm>
            <a:off x="0" y="4137924"/>
            <a:ext cx="9144000" cy="1005576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02EDE4-3DA5-EA49-A5B8-69852DD03D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882" y="357505"/>
            <a:ext cx="774086" cy="8005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69D424-20E6-0641-9715-6A78F7F2E19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87" y="4255284"/>
            <a:ext cx="7788227" cy="74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762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ubhead1.emf"/>
          <p:cNvPicPr>
            <a:picLocks noChangeAspect="1"/>
          </p:cNvPicPr>
          <p:nvPr userDrawn="1"/>
        </p:nvPicPr>
        <p:blipFill rotWithShape="1">
          <a:blip r:embed="rId2" cstate="screen"/>
          <a:srcRect l="-1" r="199" b="9399"/>
          <a:stretch/>
        </p:blipFill>
        <p:spPr>
          <a:xfrm>
            <a:off x="360000" y="946818"/>
            <a:ext cx="8802000" cy="421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0" y="1215000"/>
            <a:ext cx="6840000" cy="81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9751" y="4679802"/>
            <a:ext cx="1450504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679802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endParaRPr lang="en-GB" dirty="0"/>
          </a:p>
        </p:txBody>
      </p:sp>
      <p:pic>
        <p:nvPicPr>
          <p:cNvPr id="9" name="Picture 8" descr="CRICK_Logotype_black_RGB.emf"/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68012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" t="2093" r="5665" b="31175"/>
          <a:stretch/>
        </p:blipFill>
        <p:spPr>
          <a:xfrm>
            <a:off x="-144014" y="0"/>
            <a:ext cx="9288014" cy="51640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0" y="1215000"/>
            <a:ext cx="6840000" cy="81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9751" y="4679802"/>
            <a:ext cx="1450504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679802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endParaRPr lang="en-GB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B336EA4D-A151-F84F-8F5B-9F1C69711B47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2169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96104" cy="351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1pPr>
            <a:lvl2pPr marL="270000" indent="-270000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799450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07A225-7552-434F-938F-2CE07D794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0D97BE-5DA1-DC4B-B59E-E644DB237D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9" name="Picture 8" descr="CRICK_Logotype_black_RGB.emf">
            <a:extLst>
              <a:ext uri="{FF2B5EF4-FFF2-40B4-BE49-F238E27FC236}">
                <a16:creationId xmlns:a16="http://schemas.microsoft.com/office/drawing/2014/main" id="{579281B7-6CD1-194A-BFDE-C8F0F157353B}"/>
              </a:ext>
            </a:extLst>
          </p:cNvPr>
          <p:cNvPicPr>
            <a:picLocks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95195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alphaModFix amt="6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3250084"/>
            <a:ext cx="9144000" cy="18934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1E8A1D7-8C51-9C4B-8A44-8A78236574B5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473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3250084"/>
            <a:ext cx="9144000" cy="18934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6F73DB-444E-4942-A4F5-B829534E0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306988-B40B-D945-B4E4-9DFC029FA22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5F04AE0F-1943-FB41-AE50-62987C416352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94594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4029912"/>
            <a:ext cx="9144000" cy="11135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6F5B6375-DED2-444F-A2A1-61B49A38AADB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115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rgbClr val="7030A0">
                <a:tint val="45000"/>
                <a:satMod val="400000"/>
              </a:srgbClr>
            </a:duotone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4029912"/>
            <a:ext cx="9144000" cy="11135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1D26265-73C6-3C49-BD36-85BFCA59E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D4B7FE-69F9-044D-940D-1914A92907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248363-EF6B-5E41-A111-24B022D4F0EA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8860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3247909"/>
            <a:ext cx="9144000" cy="18955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9282B50-0840-B146-9555-1A4EFAFAE8CE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4506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3247909"/>
            <a:ext cx="9144000" cy="18955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49D3F7-AABE-4342-9755-D19DD0CB6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D49932-D762-2B43-9BF5-993FD394045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DC0596-FF5C-B54D-9399-C016180EE281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6555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3635897" y="4530099"/>
            <a:ext cx="1872208" cy="31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25" dirty="0" err="1">
                <a:solidFill>
                  <a:schemeClr val="accent1"/>
                </a:solidFill>
                <a:hlinkClick r:id="rId2"/>
              </a:rPr>
              <a:t>crick.ac.uk</a:t>
            </a:r>
            <a:endParaRPr lang="en-GB" sz="1425" dirty="0">
              <a:solidFill>
                <a:schemeClr val="accent1"/>
              </a:solidFill>
            </a:endParaRPr>
          </a:p>
        </p:txBody>
      </p:sp>
      <p:pic>
        <p:nvPicPr>
          <p:cNvPr id="4" name="Picture 3" descr="cover.png">
            <a:extLst>
              <a:ext uri="{FF2B5EF4-FFF2-40B4-BE49-F238E27FC236}">
                <a16:creationId xmlns:a16="http://schemas.microsoft.com/office/drawing/2014/main" id="{F72649EC-BC03-534C-A2B3-BF12981C56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3354000" y="897564"/>
            <a:ext cx="2436000" cy="265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3860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5047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 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2171700" y="573280"/>
            <a:ext cx="6457950" cy="969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344433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 type="twoObj">
  <p:cSld name="Two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2171700" y="573280"/>
            <a:ext cx="6457950" cy="969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514350" y="1645919"/>
            <a:ext cx="4000500" cy="3018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2"/>
          </p:nvPr>
        </p:nvSpPr>
        <p:spPr>
          <a:xfrm>
            <a:off x="4629150" y="1645919"/>
            <a:ext cx="4000500" cy="3018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236295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Title and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2171700" y="573280"/>
            <a:ext cx="6457950" cy="969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514350" y="1645920"/>
            <a:ext cx="8115300" cy="3018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110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 Slid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6" descr="C0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281362"/>
            <a:ext cx="9144000" cy="1862138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 txBox="1">
            <a:spLocks noGrp="1"/>
          </p:cNvSpPr>
          <p:nvPr>
            <p:ph type="ctrTitle"/>
          </p:nvPr>
        </p:nvSpPr>
        <p:spPr>
          <a:xfrm>
            <a:off x="1028700" y="1352554"/>
            <a:ext cx="7086600" cy="1368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ubTitle" idx="1"/>
          </p:nvPr>
        </p:nvSpPr>
        <p:spPr>
          <a:xfrm>
            <a:off x="1028700" y="2724151"/>
            <a:ext cx="708660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5932171" y="3235746"/>
            <a:ext cx="2183130" cy="280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1028700" y="3242884"/>
            <a:ext cx="4800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057900" y="10731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044204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 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7" descr="C0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281362"/>
            <a:ext cx="9144000" cy="1862138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514351" y="565150"/>
            <a:ext cx="8115299" cy="2101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768350" y="2731294"/>
            <a:ext cx="7867650" cy="716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650">
                <a:solidFill>
                  <a:schemeClr val="lt1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>
                <a:solidFill>
                  <a:schemeClr val="lt1"/>
                </a:solidFill>
              </a:defRPr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>
                <a:solidFill>
                  <a:schemeClr val="lt1"/>
                </a:solidFill>
              </a:defRPr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dt" idx="10"/>
          </p:nvPr>
        </p:nvSpPr>
        <p:spPr>
          <a:xfrm>
            <a:off x="5860839" y="285750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ftr" idx="11"/>
          </p:nvPr>
        </p:nvSpPr>
        <p:spPr>
          <a:xfrm>
            <a:off x="514350" y="285751"/>
            <a:ext cx="524361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8146839" y="285750"/>
            <a:ext cx="48281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4997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Comparis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2171700" y="571500"/>
            <a:ext cx="6457950" cy="971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1"/>
          </p:nvPr>
        </p:nvSpPr>
        <p:spPr>
          <a:xfrm>
            <a:off x="685807" y="1637852"/>
            <a:ext cx="3809993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100" b="0">
                <a:solidFill>
                  <a:schemeClr val="lt1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2"/>
          </p:nvPr>
        </p:nvSpPr>
        <p:spPr>
          <a:xfrm>
            <a:off x="514350" y="2349500"/>
            <a:ext cx="3983831" cy="2314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3"/>
          </p:nvPr>
        </p:nvSpPr>
        <p:spPr>
          <a:xfrm>
            <a:off x="4800600" y="1637852"/>
            <a:ext cx="382905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100" b="0">
                <a:solidFill>
                  <a:schemeClr val="lt1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4"/>
          </p:nvPr>
        </p:nvSpPr>
        <p:spPr>
          <a:xfrm>
            <a:off x="4629150" y="2349500"/>
            <a:ext cx="4000500" cy="2314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707311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Content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514350" y="1143000"/>
            <a:ext cx="3086100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3746686" y="560070"/>
            <a:ext cx="4882964" cy="4103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514350" y="2343150"/>
            <a:ext cx="3086100" cy="2320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51756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 with 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514350" y="1143000"/>
            <a:ext cx="5154930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895928" y="563431"/>
            <a:ext cx="2733722" cy="4100582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514350" y="2343150"/>
            <a:ext cx="5154930" cy="2320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237180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anoramic Picture with Caption">
  <p:cSld name="Panoramic Picture with 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514332" y="3523021"/>
            <a:ext cx="8116526" cy="61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>
            <a:spLocks noGrp="1"/>
          </p:cNvSpPr>
          <p:nvPr>
            <p:ph type="pic" idx="2"/>
          </p:nvPr>
        </p:nvSpPr>
        <p:spPr>
          <a:xfrm>
            <a:off x="511295" y="706080"/>
            <a:ext cx="8116380" cy="2608621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514350" y="4137537"/>
            <a:ext cx="8115300" cy="526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36968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aption">
  <p:cSld name="Title and 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2" descr="C0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281362"/>
            <a:ext cx="9144000" cy="1862138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514350" y="565150"/>
            <a:ext cx="8115300" cy="210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768350" y="2736850"/>
            <a:ext cx="7597887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dt" idx="10"/>
          </p:nvPr>
        </p:nvSpPr>
        <p:spPr>
          <a:xfrm>
            <a:off x="5860839" y="285750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ftr" idx="11"/>
          </p:nvPr>
        </p:nvSpPr>
        <p:spPr>
          <a:xfrm>
            <a:off x="514350" y="284956"/>
            <a:ext cx="52436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sldNum" idx="12"/>
          </p:nvPr>
        </p:nvSpPr>
        <p:spPr>
          <a:xfrm>
            <a:off x="8146839" y="285750"/>
            <a:ext cx="48281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359117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Caption">
  <p:cSld name="Quote with Ca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3" descr="C0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281362"/>
            <a:ext cx="9144000" cy="1862138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 txBox="1">
            <a:spLocks noGrp="1"/>
          </p:cNvSpPr>
          <p:nvPr>
            <p:ph type="title"/>
          </p:nvPr>
        </p:nvSpPr>
        <p:spPr>
          <a:xfrm>
            <a:off x="768351" y="565150"/>
            <a:ext cx="7613650" cy="195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body" idx="1"/>
          </p:nvPr>
        </p:nvSpPr>
        <p:spPr>
          <a:xfrm>
            <a:off x="977899" y="2524168"/>
            <a:ext cx="7194552" cy="333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body" idx="2"/>
          </p:nvPr>
        </p:nvSpPr>
        <p:spPr>
          <a:xfrm>
            <a:off x="768351" y="2969897"/>
            <a:ext cx="7613650" cy="509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dt" idx="10"/>
          </p:nvPr>
        </p:nvSpPr>
        <p:spPr>
          <a:xfrm>
            <a:off x="5860839" y="285750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514350" y="284956"/>
            <a:ext cx="52436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ldNum" idx="12"/>
          </p:nvPr>
        </p:nvSpPr>
        <p:spPr>
          <a:xfrm>
            <a:off x="8146839" y="285750"/>
            <a:ext cx="48281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7" name="Google Shape;97;p13"/>
          <p:cNvSpPr txBox="1"/>
          <p:nvPr/>
        </p:nvSpPr>
        <p:spPr>
          <a:xfrm>
            <a:off x="357187" y="700088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entury Gothic"/>
              <a:buNone/>
            </a:pPr>
            <a:r>
              <a:rPr lang="en-GB" sz="6000" b="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 sz="1050"/>
          </a:p>
        </p:txBody>
      </p:sp>
      <p:sp>
        <p:nvSpPr>
          <p:cNvPr id="98" name="Google Shape;98;p13"/>
          <p:cNvSpPr txBox="1"/>
          <p:nvPr/>
        </p:nvSpPr>
        <p:spPr>
          <a:xfrm>
            <a:off x="8238173" y="2025968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entury Gothic"/>
              <a:buNone/>
            </a:pPr>
            <a:r>
              <a:rPr lang="en-GB" sz="6000" b="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 sz="1050"/>
          </a:p>
        </p:txBody>
      </p:sp>
    </p:spTree>
    <p:extLst>
      <p:ext uri="{BB962C8B-B14F-4D97-AF65-F5344CB8AC3E}">
        <p14:creationId xmlns:p14="http://schemas.microsoft.com/office/powerpoint/2010/main" val="281024999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Name Card">
  <p:cSld name="Name Card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4" descr="C0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281362"/>
            <a:ext cx="9144000" cy="186213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768371" y="843526"/>
            <a:ext cx="7609640" cy="1883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body" idx="1"/>
          </p:nvPr>
        </p:nvSpPr>
        <p:spPr>
          <a:xfrm>
            <a:off x="768350" y="2736237"/>
            <a:ext cx="7608491" cy="749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dt" idx="10"/>
          </p:nvPr>
        </p:nvSpPr>
        <p:spPr>
          <a:xfrm>
            <a:off x="5860839" y="2841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ftr" idx="11"/>
          </p:nvPr>
        </p:nvSpPr>
        <p:spPr>
          <a:xfrm>
            <a:off x="514350" y="284163"/>
            <a:ext cx="52436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8146839" y="285750"/>
            <a:ext cx="48281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51446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title"/>
          </p:nvPr>
        </p:nvSpPr>
        <p:spPr>
          <a:xfrm>
            <a:off x="2171700" y="571500"/>
            <a:ext cx="6457949" cy="9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body" idx="1"/>
          </p:nvPr>
        </p:nvSpPr>
        <p:spPr>
          <a:xfrm>
            <a:off x="514350" y="1651560"/>
            <a:ext cx="2592324" cy="462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 b="0">
                <a:solidFill>
                  <a:schemeClr val="lt1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body" idx="2"/>
          </p:nvPr>
        </p:nvSpPr>
        <p:spPr>
          <a:xfrm>
            <a:off x="514349" y="2178424"/>
            <a:ext cx="2592324" cy="248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body" idx="3"/>
          </p:nvPr>
        </p:nvSpPr>
        <p:spPr>
          <a:xfrm>
            <a:off x="3276600" y="1650999"/>
            <a:ext cx="2592324" cy="469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 b="0">
                <a:solidFill>
                  <a:schemeClr val="lt1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body" idx="4"/>
          </p:nvPr>
        </p:nvSpPr>
        <p:spPr>
          <a:xfrm>
            <a:off x="3275144" y="2178050"/>
            <a:ext cx="2592324" cy="2485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body" idx="5"/>
          </p:nvPr>
        </p:nvSpPr>
        <p:spPr>
          <a:xfrm>
            <a:off x="6038850" y="1644649"/>
            <a:ext cx="2592324" cy="469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 b="0">
                <a:solidFill>
                  <a:schemeClr val="lt1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body" idx="6"/>
          </p:nvPr>
        </p:nvSpPr>
        <p:spPr>
          <a:xfrm>
            <a:off x="6038851" y="2178424"/>
            <a:ext cx="2592324" cy="248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7949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 Picture Column">
  <p:cSld name="3 Picture Column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2171700" y="571500"/>
            <a:ext cx="6457949" cy="971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body" idx="1"/>
          </p:nvPr>
        </p:nvSpPr>
        <p:spPr>
          <a:xfrm>
            <a:off x="516463" y="3143250"/>
            <a:ext cx="2588687" cy="512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 b="0">
                <a:solidFill>
                  <a:schemeClr val="lt1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120" name="Google Shape;120;p16"/>
          <p:cNvSpPr>
            <a:spLocks noGrp="1"/>
          </p:cNvSpPr>
          <p:nvPr>
            <p:ph type="pic" idx="2"/>
          </p:nvPr>
        </p:nvSpPr>
        <p:spPr>
          <a:xfrm>
            <a:off x="516463" y="1771650"/>
            <a:ext cx="2588687" cy="1143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21" name="Google Shape;121;p16"/>
          <p:cNvSpPr txBox="1">
            <a:spLocks noGrp="1"/>
          </p:cNvSpPr>
          <p:nvPr>
            <p:ph type="body" idx="3"/>
          </p:nvPr>
        </p:nvSpPr>
        <p:spPr>
          <a:xfrm>
            <a:off x="516463" y="3655323"/>
            <a:ext cx="2588687" cy="100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body" idx="4"/>
          </p:nvPr>
        </p:nvSpPr>
        <p:spPr>
          <a:xfrm>
            <a:off x="3280698" y="3143250"/>
            <a:ext cx="2586701" cy="512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 b="0">
                <a:solidFill>
                  <a:schemeClr val="lt1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123" name="Google Shape;123;p16"/>
          <p:cNvSpPr>
            <a:spLocks noGrp="1"/>
          </p:cNvSpPr>
          <p:nvPr>
            <p:ph type="pic" idx="5"/>
          </p:nvPr>
        </p:nvSpPr>
        <p:spPr>
          <a:xfrm>
            <a:off x="3280697" y="1771650"/>
            <a:ext cx="2586702" cy="1143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24" name="Google Shape;124;p16"/>
          <p:cNvSpPr txBox="1">
            <a:spLocks noGrp="1"/>
          </p:cNvSpPr>
          <p:nvPr>
            <p:ph type="body" idx="6"/>
          </p:nvPr>
        </p:nvSpPr>
        <p:spPr>
          <a:xfrm>
            <a:off x="3280699" y="3655323"/>
            <a:ext cx="2586701" cy="100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9pPr>
          </a:lstStyle>
          <a:p>
            <a:endParaRPr/>
          </a:p>
        </p:txBody>
      </p:sp>
      <p:sp>
        <p:nvSpPr>
          <p:cNvPr id="125" name="Google Shape;125;p16"/>
          <p:cNvSpPr txBox="1">
            <a:spLocks noGrp="1"/>
          </p:cNvSpPr>
          <p:nvPr>
            <p:ph type="body" idx="7"/>
          </p:nvPr>
        </p:nvSpPr>
        <p:spPr>
          <a:xfrm>
            <a:off x="6037299" y="3143250"/>
            <a:ext cx="2592352" cy="512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 b="0">
                <a:solidFill>
                  <a:schemeClr val="lt1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126" name="Google Shape;126;p16"/>
          <p:cNvSpPr>
            <a:spLocks noGrp="1"/>
          </p:cNvSpPr>
          <p:nvPr>
            <p:ph type="pic" idx="8"/>
          </p:nvPr>
        </p:nvSpPr>
        <p:spPr>
          <a:xfrm>
            <a:off x="6037391" y="1771650"/>
            <a:ext cx="2585909" cy="1143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27" name="Google Shape;127;p16"/>
          <p:cNvSpPr txBox="1">
            <a:spLocks noGrp="1"/>
          </p:cNvSpPr>
          <p:nvPr>
            <p:ph type="body" idx="9"/>
          </p:nvPr>
        </p:nvSpPr>
        <p:spPr>
          <a:xfrm>
            <a:off x="6037299" y="3655321"/>
            <a:ext cx="2589334" cy="100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675"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859593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 type="vertTx">
  <p:cSld name="Title and Vertical 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>
            <a:spLocks noGrp="1"/>
          </p:cNvSpPr>
          <p:nvPr>
            <p:ph type="title"/>
          </p:nvPr>
        </p:nvSpPr>
        <p:spPr>
          <a:xfrm>
            <a:off x="2171700" y="573280"/>
            <a:ext cx="6457950" cy="969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body" idx="1"/>
          </p:nvPr>
        </p:nvSpPr>
        <p:spPr>
          <a:xfrm rot="5400000">
            <a:off x="3062954" y="-902684"/>
            <a:ext cx="3018094" cy="81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55003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 Title and 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8" descr="C0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281362"/>
            <a:ext cx="9144000" cy="1862138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8"/>
          <p:cNvSpPr txBox="1">
            <a:spLocks noGrp="1"/>
          </p:cNvSpPr>
          <p:nvPr>
            <p:ph type="title"/>
          </p:nvPr>
        </p:nvSpPr>
        <p:spPr>
          <a:xfrm rot="5400000">
            <a:off x="6394451" y="1250950"/>
            <a:ext cx="2927350" cy="154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8"/>
          <p:cNvSpPr txBox="1">
            <a:spLocks noGrp="1"/>
          </p:cNvSpPr>
          <p:nvPr>
            <p:ph type="body" idx="1"/>
          </p:nvPr>
        </p:nvSpPr>
        <p:spPr>
          <a:xfrm rot="5400000">
            <a:off x="2381250" y="-1054100"/>
            <a:ext cx="2927350" cy="6153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8"/>
          <p:cNvSpPr txBox="1">
            <a:spLocks noGrp="1"/>
          </p:cNvSpPr>
          <p:nvPr>
            <p:ph type="dt" idx="10"/>
          </p:nvPr>
        </p:nvSpPr>
        <p:spPr>
          <a:xfrm>
            <a:off x="5860839" y="284956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ftr" idx="11"/>
          </p:nvPr>
        </p:nvSpPr>
        <p:spPr>
          <a:xfrm>
            <a:off x="514350" y="285750"/>
            <a:ext cx="52436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8"/>
          <p:cNvSpPr txBox="1">
            <a:spLocks noGrp="1"/>
          </p:cNvSpPr>
          <p:nvPr>
            <p:ph type="sldNum" idx="12"/>
          </p:nvPr>
        </p:nvSpPr>
        <p:spPr>
          <a:xfrm>
            <a:off x="8146839" y="285750"/>
            <a:ext cx="48281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110132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87" y="4255284"/>
            <a:ext cx="7788227" cy="746736"/>
          </a:xfrm>
          <a:prstGeom prst="rect">
            <a:avLst/>
          </a:prstGeom>
        </p:spPr>
      </p:pic>
      <p:pic>
        <p:nvPicPr>
          <p:cNvPr id="8" name="Picture 7" descr="cover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3354000" y="897564"/>
            <a:ext cx="2436000" cy="265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510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822AEA-5456-E743-AF2A-06677F9181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23161" r="-100" b="8968"/>
          <a:stretch/>
        </p:blipFill>
        <p:spPr>
          <a:xfrm>
            <a:off x="12" y="0"/>
            <a:ext cx="9153000" cy="4131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F6272F-3059-034C-8212-524166835FA5}"/>
              </a:ext>
            </a:extLst>
          </p:cNvPr>
          <p:cNvSpPr/>
          <p:nvPr userDrawn="1"/>
        </p:nvSpPr>
        <p:spPr>
          <a:xfrm>
            <a:off x="0" y="4137924"/>
            <a:ext cx="9144000" cy="1005576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02EDE4-3DA5-EA49-A5B8-69852DD03D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882" y="357505"/>
            <a:ext cx="774086" cy="8005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69D424-20E6-0641-9715-6A78F7F2E19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87" y="4255284"/>
            <a:ext cx="7788227" cy="74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6923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ubhead1.emf"/>
          <p:cNvPicPr>
            <a:picLocks noChangeAspect="1"/>
          </p:cNvPicPr>
          <p:nvPr userDrawn="1"/>
        </p:nvPicPr>
        <p:blipFill rotWithShape="1">
          <a:blip r:embed="rId2" cstate="screen"/>
          <a:srcRect l="-1" r="199" b="9399"/>
          <a:stretch/>
        </p:blipFill>
        <p:spPr>
          <a:xfrm>
            <a:off x="360000" y="946818"/>
            <a:ext cx="8802000" cy="421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0" y="1215000"/>
            <a:ext cx="6840000" cy="81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9751" y="4679802"/>
            <a:ext cx="1450504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fld id="{6BA42CF4-8536-974A-A707-3564250E44D8}" type="datetime1">
              <a:rPr lang="en-GB" smtClean="0"/>
              <a:pPr/>
              <a:t>11/09/2025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679802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endParaRPr lang="en-GB" dirty="0"/>
          </a:p>
        </p:txBody>
      </p:sp>
      <p:pic>
        <p:nvPicPr>
          <p:cNvPr id="9" name="Picture 8" descr="CRICK_Logotype_black_RGB.emf"/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083652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" t="2093" r="5665" b="31175"/>
          <a:stretch/>
        </p:blipFill>
        <p:spPr>
          <a:xfrm>
            <a:off x="-144014" y="0"/>
            <a:ext cx="9288014" cy="51640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0" y="1215000"/>
            <a:ext cx="6840000" cy="81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9751" y="4679802"/>
            <a:ext cx="1450504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fld id="{6BA42CF4-8536-974A-A707-3564250E44D8}" type="datetime1">
              <a:rPr lang="en-GB" smtClean="0"/>
              <a:pPr/>
              <a:t>11/09/2025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679802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 sz="1050"/>
            </a:lvl1pPr>
          </a:lstStyle>
          <a:p>
            <a:endParaRPr lang="en-GB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B336EA4D-A151-F84F-8F5B-9F1C69711B47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8713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96104" cy="351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1pPr>
            <a:lvl2pPr marL="270000" indent="-270000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6" descr="CRICK_Logotype_black_RGB.emf">
            <a:extLst>
              <a:ext uri="{FF2B5EF4-FFF2-40B4-BE49-F238E27FC236}">
                <a16:creationId xmlns:a16="http://schemas.microsoft.com/office/drawing/2014/main" id="{20A807B2-7C63-FC4D-9034-EA9F2E852CB2}"/>
              </a:ext>
            </a:extLst>
          </p:cNvPr>
          <p:cNvPicPr>
            <a:picLocks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23549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0" y="270000"/>
            <a:ext cx="6840000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07A225-7552-434F-938F-2CE07D794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0D97BE-5DA1-DC4B-B59E-E644DB237D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9" name="Picture 8" descr="CRICK_Logotype_black_RGB.emf">
            <a:extLst>
              <a:ext uri="{FF2B5EF4-FFF2-40B4-BE49-F238E27FC236}">
                <a16:creationId xmlns:a16="http://schemas.microsoft.com/office/drawing/2014/main" id="{579281B7-6CD1-194A-BFDE-C8F0F157353B}"/>
              </a:ext>
            </a:extLst>
          </p:cNvPr>
          <p:cNvPicPr>
            <a:picLocks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12357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3250084"/>
            <a:ext cx="9144000" cy="18934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1E8A1D7-8C51-9C4B-8A44-8A78236574B5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326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3250084"/>
            <a:ext cx="9144000" cy="18934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6F73DB-444E-4942-A4F5-B829534E0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306988-B40B-D945-B4E4-9DFC029FA22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5F04AE0F-1943-FB41-AE50-62987C416352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95951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4029912"/>
            <a:ext cx="9144000" cy="11135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6F5B6375-DED2-444F-A2A1-61B49A38AADB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03357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4029912"/>
            <a:ext cx="9144000" cy="11135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1D26265-73C6-3C49-BD36-85BFCA59E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D4B7FE-69F9-044D-940D-1914A92907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248363-EF6B-5E41-A111-24B022D4F0EA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85353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3247909"/>
            <a:ext cx="9144000" cy="18955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9282B50-0840-B146-9555-1A4EFAFAE8CE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60872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3247909"/>
            <a:ext cx="9144000" cy="18955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6001" y="4752001"/>
            <a:ext cx="479137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49D3F7-AABE-4342-9755-D19DD0CB6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50000"/>
            <a:ext cx="4067984" cy="351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35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2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D49932-D762-2B43-9BF5-993FD394045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52000" y="1350000"/>
            <a:ext cx="4068000" cy="351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1500" b="1">
                <a:solidFill>
                  <a:schemeClr val="accent1"/>
                </a:solidFill>
              </a:defRPr>
            </a:lvl1pPr>
            <a:lvl2pPr marL="135731" indent="-135731"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5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450"/>
              </a:spcAft>
              <a:buClr>
                <a:schemeClr val="accent1"/>
              </a:buClr>
              <a:defRPr sz="15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450"/>
              </a:spcAft>
              <a:defRPr sz="15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DC0596-FF5C-B54D-9399-C016180EE281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201070" y="270000"/>
            <a:ext cx="582930" cy="6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93520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3635897" y="4530099"/>
            <a:ext cx="1872208" cy="31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25" dirty="0" err="1">
                <a:solidFill>
                  <a:schemeClr val="accent1"/>
                </a:solidFill>
                <a:hlinkClick r:id="rId2"/>
              </a:rPr>
              <a:t>crick.ac.uk</a:t>
            </a:r>
            <a:endParaRPr lang="en-GB" sz="1425" dirty="0">
              <a:solidFill>
                <a:schemeClr val="accent1"/>
              </a:solidFill>
            </a:endParaRPr>
          </a:p>
        </p:txBody>
      </p:sp>
      <p:pic>
        <p:nvPicPr>
          <p:cNvPr id="4" name="Picture 3" descr="cover.png">
            <a:extLst>
              <a:ext uri="{FF2B5EF4-FFF2-40B4-BE49-F238E27FC236}">
                <a16:creationId xmlns:a16="http://schemas.microsoft.com/office/drawing/2014/main" id="{F72649EC-BC03-534C-A2B3-BF12981C56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3354000" y="897564"/>
            <a:ext cx="2436000" cy="265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178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image" Target="../media/image17.png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3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2" Type="http://schemas.openxmlformats.org/officeDocument/2006/relationships/slideLayout" Target="../slideLayouts/slideLayout64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72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theme" Target="../theme/theme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360000" y="1349999"/>
            <a:ext cx="8353424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17500" algn="l" rtl="0">
              <a:lnSpc>
                <a:spcPct val="111111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Trebuchet MS"/>
              <a:buChar char="–"/>
              <a:defRPr sz="1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048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04800" algn="l" rtl="0">
              <a:lnSpc>
                <a:spcPct val="11875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Trebuchet MS"/>
              <a:buChar char="–"/>
              <a:defRPr sz="12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2385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8388424" y="4836189"/>
            <a:ext cx="47913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360000" y="270000"/>
            <a:ext cx="7886700" cy="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001" y="1349999"/>
            <a:ext cx="8353424" cy="351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8424" y="4836189"/>
            <a:ext cx="47913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9A069318-D986-984D-8E16-4DEF5522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70000"/>
            <a:ext cx="7886700" cy="81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066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hf sldNum="0" hdr="0" ft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1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35000" indent="-135000" algn="l" defTabSz="685800" rtl="0" eaLnBrk="1" latinLnBrk="0" hangingPunct="1">
        <a:lnSpc>
          <a:spcPts val="1500"/>
        </a:lnSpc>
        <a:spcBef>
          <a:spcPts val="450"/>
        </a:spcBef>
        <a:spcAft>
          <a:spcPts val="450"/>
        </a:spcAft>
        <a:buClr>
          <a:schemeClr val="accent1"/>
        </a:buClr>
        <a:buFont typeface="Arial" panose="020B0604020202020204" pitchFamily="34" charset="0"/>
        <a:buChar char="•"/>
        <a:defRPr lang="en-US" sz="1500" b="1" kern="120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270000" indent="-135000" algn="l" defTabSz="68580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 typeface="Arial" panose="020B0604020202020204" pitchFamily="34" charset="0"/>
        <a:buChar char="•"/>
        <a:defRPr sz="15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405000" indent="-135000" algn="l" defTabSz="685800" rtl="0" eaLnBrk="1" latinLnBrk="0" hangingPunct="1">
        <a:lnSpc>
          <a:spcPts val="1500"/>
        </a:lnSpc>
        <a:spcBef>
          <a:spcPts val="0"/>
        </a:spcBef>
        <a:spcAft>
          <a:spcPts val="450"/>
        </a:spcAft>
        <a:buFont typeface="Trebuchet MS" pitchFamily="34" charset="0"/>
        <a:buChar char="–"/>
        <a:defRPr sz="1350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540000" indent="-135731" algn="l" defTabSz="685800" rtl="0" eaLnBrk="1" latinLnBrk="0" hangingPunct="1">
        <a:lnSpc>
          <a:spcPts val="1500"/>
        </a:lnSpc>
        <a:spcBef>
          <a:spcPts val="0"/>
        </a:spcBef>
        <a:spcAft>
          <a:spcPts val="450"/>
        </a:spcAft>
        <a:buClr>
          <a:schemeClr val="accent1"/>
        </a:buClr>
        <a:buFont typeface="Arial" pitchFamily="34" charset="0"/>
        <a:buChar char="•"/>
        <a:defRPr sz="1200" b="0" kern="1200">
          <a:solidFill>
            <a:schemeClr val="accent1"/>
          </a:solidFill>
          <a:latin typeface="+mn-lt"/>
          <a:ea typeface="+mn-ea"/>
          <a:cs typeface="+mn-cs"/>
        </a:defRPr>
      </a:lvl4pPr>
      <a:lvl5pPr marL="540000" indent="-135731" algn="l" defTabSz="685800" rtl="0" eaLnBrk="1" latinLnBrk="0" hangingPunct="1">
        <a:lnSpc>
          <a:spcPts val="1425"/>
        </a:lnSpc>
        <a:spcBef>
          <a:spcPts val="0"/>
        </a:spcBef>
        <a:spcAft>
          <a:spcPts val="450"/>
        </a:spcAft>
        <a:buFont typeface="Trebuchet MS" pitchFamily="34" charset="0"/>
        <a:buChar char="–"/>
        <a:defRPr sz="12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001" y="1349999"/>
            <a:ext cx="8353424" cy="351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8424" y="4836189"/>
            <a:ext cx="47913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9A069318-D986-984D-8E16-4DEF5522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70000"/>
            <a:ext cx="7886700" cy="81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321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hf sldNum="0" hdr="0" ft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1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35000" indent="-135000" algn="l" defTabSz="685800" rtl="0" eaLnBrk="1" latinLnBrk="0" hangingPunct="1">
        <a:lnSpc>
          <a:spcPts val="1500"/>
        </a:lnSpc>
        <a:spcBef>
          <a:spcPts val="450"/>
        </a:spcBef>
        <a:spcAft>
          <a:spcPts val="450"/>
        </a:spcAft>
        <a:buClr>
          <a:schemeClr val="accent1"/>
        </a:buClr>
        <a:buFont typeface="Arial" panose="020B0604020202020204" pitchFamily="34" charset="0"/>
        <a:buChar char="•"/>
        <a:defRPr lang="en-US" sz="1500" b="1" kern="120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270000" indent="-135000" algn="l" defTabSz="68580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 typeface="Arial" panose="020B0604020202020204" pitchFamily="34" charset="0"/>
        <a:buChar char="•"/>
        <a:defRPr sz="15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405000" indent="-135000" algn="l" defTabSz="685800" rtl="0" eaLnBrk="1" latinLnBrk="0" hangingPunct="1">
        <a:lnSpc>
          <a:spcPts val="1500"/>
        </a:lnSpc>
        <a:spcBef>
          <a:spcPts val="0"/>
        </a:spcBef>
        <a:spcAft>
          <a:spcPts val="450"/>
        </a:spcAft>
        <a:buFont typeface="Trebuchet MS" pitchFamily="34" charset="0"/>
        <a:buChar char="–"/>
        <a:defRPr sz="1350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540000" indent="-135731" algn="l" defTabSz="685800" rtl="0" eaLnBrk="1" latinLnBrk="0" hangingPunct="1">
        <a:lnSpc>
          <a:spcPts val="1500"/>
        </a:lnSpc>
        <a:spcBef>
          <a:spcPts val="0"/>
        </a:spcBef>
        <a:spcAft>
          <a:spcPts val="450"/>
        </a:spcAft>
        <a:buClr>
          <a:schemeClr val="accent1"/>
        </a:buClr>
        <a:buFont typeface="Arial" pitchFamily="34" charset="0"/>
        <a:buChar char="•"/>
        <a:defRPr sz="1200" b="0" kern="1200">
          <a:solidFill>
            <a:schemeClr val="accent1"/>
          </a:solidFill>
          <a:latin typeface="+mn-lt"/>
          <a:ea typeface="+mn-ea"/>
          <a:cs typeface="+mn-cs"/>
        </a:defRPr>
      </a:lvl4pPr>
      <a:lvl5pPr marL="540000" indent="-135731" algn="l" defTabSz="685800" rtl="0" eaLnBrk="1" latinLnBrk="0" hangingPunct="1">
        <a:lnSpc>
          <a:spcPts val="1425"/>
        </a:lnSpc>
        <a:spcBef>
          <a:spcPts val="0"/>
        </a:spcBef>
        <a:spcAft>
          <a:spcPts val="450"/>
        </a:spcAft>
        <a:buFont typeface="Trebuchet MS" pitchFamily="34" charset="0"/>
        <a:buChar char="–"/>
        <a:defRPr sz="12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 descr="C0-HD-TOP.pn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0" y="0"/>
            <a:ext cx="9144000" cy="108108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2171700" y="573280"/>
            <a:ext cx="6457950" cy="969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514350" y="1645920"/>
            <a:ext cx="8115300" cy="3018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788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88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02801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001" y="1349999"/>
            <a:ext cx="8353424" cy="351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8424" y="4836189"/>
            <a:ext cx="47913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9A069318-D986-984D-8E16-4DEF5522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70000"/>
            <a:ext cx="7886700" cy="81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562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</p:sldLayoutIdLst>
  <p:hf hdr="0" ftr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1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35000" indent="-135000" algn="l" defTabSz="685800" rtl="0" eaLnBrk="1" latinLnBrk="0" hangingPunct="1">
        <a:lnSpc>
          <a:spcPts val="1500"/>
        </a:lnSpc>
        <a:spcBef>
          <a:spcPts val="450"/>
        </a:spcBef>
        <a:spcAft>
          <a:spcPts val="450"/>
        </a:spcAft>
        <a:buClr>
          <a:schemeClr val="accent1"/>
        </a:buClr>
        <a:buFont typeface="Arial" panose="020B0604020202020204" pitchFamily="34" charset="0"/>
        <a:buChar char="•"/>
        <a:defRPr lang="en-US" sz="1500" b="1" kern="120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270000" indent="-135000" algn="l" defTabSz="68580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 typeface="Arial" panose="020B0604020202020204" pitchFamily="34" charset="0"/>
        <a:buChar char="•"/>
        <a:defRPr sz="15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405000" indent="-135000" algn="l" defTabSz="685800" rtl="0" eaLnBrk="1" latinLnBrk="0" hangingPunct="1">
        <a:lnSpc>
          <a:spcPts val="1500"/>
        </a:lnSpc>
        <a:spcBef>
          <a:spcPts val="0"/>
        </a:spcBef>
        <a:spcAft>
          <a:spcPts val="450"/>
        </a:spcAft>
        <a:buFont typeface="Trebuchet MS" pitchFamily="34" charset="0"/>
        <a:buChar char="–"/>
        <a:defRPr sz="1350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540000" indent="-135731" algn="l" defTabSz="685800" rtl="0" eaLnBrk="1" latinLnBrk="0" hangingPunct="1">
        <a:lnSpc>
          <a:spcPts val="1500"/>
        </a:lnSpc>
        <a:spcBef>
          <a:spcPts val="0"/>
        </a:spcBef>
        <a:spcAft>
          <a:spcPts val="450"/>
        </a:spcAft>
        <a:buClr>
          <a:schemeClr val="accent1"/>
        </a:buClr>
        <a:buFont typeface="Arial" pitchFamily="34" charset="0"/>
        <a:buChar char="•"/>
        <a:defRPr sz="1200" b="0" kern="1200">
          <a:solidFill>
            <a:schemeClr val="accent1"/>
          </a:solidFill>
          <a:latin typeface="+mn-lt"/>
          <a:ea typeface="+mn-ea"/>
          <a:cs typeface="+mn-cs"/>
        </a:defRPr>
      </a:lvl4pPr>
      <a:lvl5pPr marL="540000" indent="-135731" algn="l" defTabSz="685800" rtl="0" eaLnBrk="1" latinLnBrk="0" hangingPunct="1">
        <a:lnSpc>
          <a:spcPts val="1425"/>
        </a:lnSpc>
        <a:spcBef>
          <a:spcPts val="0"/>
        </a:spcBef>
        <a:spcAft>
          <a:spcPts val="450"/>
        </a:spcAft>
        <a:buFont typeface="Trebuchet MS" pitchFamily="34" charset="0"/>
        <a:buChar char="–"/>
        <a:defRPr sz="12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9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5.png"/><Relationship Id="rId11" Type="http://schemas.openxmlformats.org/officeDocument/2006/relationships/image" Target="../media/image55.svg"/><Relationship Id="rId5" Type="http://schemas.openxmlformats.org/officeDocument/2006/relationships/image" Target="../media/image51.jpg"/><Relationship Id="rId10" Type="http://schemas.openxmlformats.org/officeDocument/2006/relationships/image" Target="../media/image54.png"/><Relationship Id="rId4" Type="http://schemas.openxmlformats.org/officeDocument/2006/relationships/image" Target="../media/image50.jpg"/><Relationship Id="rId9" Type="http://schemas.openxmlformats.org/officeDocument/2006/relationships/image" Target="../media/image5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57.jpeg"/><Relationship Id="rId4" Type="http://schemas.openxmlformats.org/officeDocument/2006/relationships/image" Target="../media/image5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25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10" Type="http://schemas.openxmlformats.org/officeDocument/2006/relationships/image" Target="../media/image62.png"/><Relationship Id="rId4" Type="http://schemas.openxmlformats.org/officeDocument/2006/relationships/image" Target="../media/image59.png"/><Relationship Id="rId9" Type="http://schemas.openxmlformats.org/officeDocument/2006/relationships/image" Target="../media/image6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eg"/><Relationship Id="rId7" Type="http://schemas.openxmlformats.org/officeDocument/2006/relationships/image" Target="../media/image6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45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79.svg"/><Relationship Id="rId5" Type="http://schemas.openxmlformats.org/officeDocument/2006/relationships/image" Target="../media/image78.png"/><Relationship Id="rId4" Type="http://schemas.openxmlformats.org/officeDocument/2006/relationships/image" Target="../media/image22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25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12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34.pn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ctrTitle"/>
          </p:nvPr>
        </p:nvSpPr>
        <p:spPr>
          <a:xfrm>
            <a:off x="338734" y="317049"/>
            <a:ext cx="7614419" cy="1346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135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</a:pPr>
            <a:r>
              <a:rPr lang="en-GB" sz="2000" dirty="0"/>
              <a:t>3D segmentation of microscopy data with </a:t>
            </a:r>
            <a:r>
              <a:rPr lang="en-GB" sz="2000" dirty="0" err="1"/>
              <a:t>Jupyter</a:t>
            </a:r>
            <a:r>
              <a:rPr lang="en-GB" sz="2000" dirty="0"/>
              <a:t> notebooks</a:t>
            </a:r>
            <a:br>
              <a:rPr lang="en-GB" sz="2000" dirty="0"/>
            </a:br>
            <a:br>
              <a:rPr lang="en-GB" sz="2000" dirty="0"/>
            </a:br>
            <a:r>
              <a:rPr lang="en-GB" sz="1600" dirty="0"/>
              <a:t>Session 1:</a:t>
            </a:r>
            <a:r>
              <a:rPr lang="en-GB" sz="1600" b="0" dirty="0"/>
              <a:t> Introduction to 3D Segmentation &amp; Installations</a:t>
            </a:r>
            <a:endParaRPr sz="1600" dirty="0"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410452" y="1443109"/>
            <a:ext cx="6412940" cy="75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600" b="0" dirty="0"/>
              <a:t>Sara Salgueiro Torres</a:t>
            </a:r>
          </a:p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200" b="0" dirty="0"/>
              <a:t>Crick Advanced Light Microscopy STP</a:t>
            </a:r>
            <a:endParaRPr sz="1200" dirty="0"/>
          </a:p>
          <a:p>
            <a:pPr marL="0" lvl="0" indent="0" algn="l" rtl="0">
              <a:lnSpc>
                <a:spcPct val="83333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B1BC55-66D7-FF43-3B40-D2D0FF283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5A908-3F15-2827-EE4F-6D57AC213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1080000"/>
          </a:xfrm>
        </p:spPr>
        <p:txBody>
          <a:bodyPr>
            <a:normAutofit/>
          </a:bodyPr>
          <a:lstStyle/>
          <a:p>
            <a:r>
              <a:rPr lang="en-US" dirty="0"/>
              <a:t>SEGMENTATION METHODS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Watershed transform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ECC40-CA0C-A33E-F943-224439EE8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</p:spPr>
        <p:txBody>
          <a:bodyPr/>
          <a:lstStyle/>
          <a:p>
            <a:pPr marL="0" indent="0">
              <a:buNone/>
            </a:pPr>
            <a:endParaRPr lang="en-GB" b="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822D5EC-71CA-59EB-BCA1-FF39ED0E37BA}"/>
              </a:ext>
            </a:extLst>
          </p:cNvPr>
          <p:cNvSpPr txBox="1">
            <a:spLocks/>
          </p:cNvSpPr>
          <p:nvPr/>
        </p:nvSpPr>
        <p:spPr>
          <a:xfrm>
            <a:off x="360000" y="1350000"/>
            <a:ext cx="8460000" cy="351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0" dirty="0"/>
              <a:t>Common operation to split touching objects using intensity values</a:t>
            </a:r>
          </a:p>
          <a:p>
            <a:endParaRPr lang="en-GB" b="0" dirty="0">
              <a:sym typeface="Wingdings" pitchFamily="2" charset="2"/>
            </a:endParaRPr>
          </a:p>
          <a:p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b="0" dirty="0"/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0A288E-5E83-B2E5-AB78-58687B811D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34177"/>
          <a:stretch>
            <a:fillRect/>
          </a:stretch>
        </p:blipFill>
        <p:spPr>
          <a:xfrm>
            <a:off x="324000" y="2191761"/>
            <a:ext cx="3654188" cy="1826475"/>
          </a:xfrm>
          <a:prstGeom prst="rect">
            <a:avLst/>
          </a:prstGeom>
        </p:spPr>
      </p:pic>
      <p:pic>
        <p:nvPicPr>
          <p:cNvPr id="6" name="watershed-animation">
            <a:hlinkClick r:id="" action="ppaction://media"/>
            <a:extLst>
              <a:ext uri="{FF2B5EF4-FFF2-40B4-BE49-F238E27FC236}">
                <a16:creationId xmlns:a16="http://schemas.microsoft.com/office/drawing/2014/main" id="{F5A08C22-8033-1196-1344-A92E4F5AF8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86940" y="1962665"/>
            <a:ext cx="4055287" cy="228466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77C3C07-8E32-F7C3-60F1-ED60CD857C2E}"/>
              </a:ext>
            </a:extLst>
          </p:cNvPr>
          <p:cNvSpPr txBox="1">
            <a:spLocks/>
          </p:cNvSpPr>
          <p:nvPr/>
        </p:nvSpPr>
        <p:spPr>
          <a:xfrm>
            <a:off x="6074366" y="4898680"/>
            <a:ext cx="2966485" cy="22328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1000" b="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https://</a:t>
            </a:r>
            <a:r>
              <a:rPr lang="en-GB" sz="1000" b="0" dirty="0" err="1">
                <a:solidFill>
                  <a:schemeClr val="tx1">
                    <a:lumMod val="40000"/>
                    <a:lumOff val="60000"/>
                  </a:schemeClr>
                </a:solidFill>
              </a:rPr>
              <a:t>bioimagebook.github.io</a:t>
            </a:r>
            <a:r>
              <a:rPr lang="en-GB" sz="1000" b="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/</a:t>
            </a:r>
          </a:p>
          <a:p>
            <a:pPr marL="0" indent="0" algn="r">
              <a:buFont typeface="Arial" panose="020B0604020202020204" pitchFamily="34" charset="0"/>
              <a:buNone/>
            </a:pPr>
            <a:endParaRPr lang="en-GB" sz="10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0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28C0F1-AC00-66EA-430C-BC50277913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6665D-FFA9-289F-7D56-19024B5CE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1080000"/>
          </a:xfrm>
        </p:spPr>
        <p:txBody>
          <a:bodyPr>
            <a:normAutofit/>
          </a:bodyPr>
          <a:lstStyle/>
          <a:p>
            <a:r>
              <a:rPr lang="en-US" dirty="0"/>
              <a:t>SEGMENTATION METHODS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Machine Learning – Pixel-based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5517C-DDCB-173D-E0F0-177EDA878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</p:spPr>
        <p:txBody>
          <a:bodyPr>
            <a:normAutofit lnSpcReduction="10000"/>
          </a:bodyPr>
          <a:lstStyle/>
          <a:p>
            <a:r>
              <a:rPr lang="en-GB" b="0" dirty="0"/>
              <a:t>Train computer </a:t>
            </a:r>
            <a:r>
              <a:rPr lang="en-GB" b="0" i="1" dirty="0"/>
              <a:t>interactively</a:t>
            </a:r>
            <a:r>
              <a:rPr lang="en-GB" b="0" dirty="0"/>
              <a:t> to detect pixels of interest – </a:t>
            </a:r>
            <a:r>
              <a:rPr lang="en-GB" dirty="0"/>
              <a:t>supervised ML</a:t>
            </a:r>
            <a:endParaRPr lang="en-GB" b="0" dirty="0"/>
          </a:p>
          <a:p>
            <a:pPr lvl="2"/>
            <a:r>
              <a:rPr lang="en-GB" i="1" dirty="0" err="1"/>
              <a:t>Ilastik</a:t>
            </a:r>
            <a:endParaRPr lang="en-GB" i="1" dirty="0"/>
          </a:p>
          <a:p>
            <a:pPr lvl="2"/>
            <a:endParaRPr lang="en-GB" i="1" dirty="0"/>
          </a:p>
          <a:p>
            <a:r>
              <a:rPr lang="en-US" b="0" dirty="0"/>
              <a:t>Identifying classes by drawing labels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Pros: </a:t>
            </a:r>
          </a:p>
          <a:p>
            <a:pPr lvl="2"/>
            <a:r>
              <a:rPr lang="en-US" dirty="0"/>
              <a:t>Quick to train</a:t>
            </a:r>
          </a:p>
          <a:p>
            <a:pPr lvl="2"/>
            <a:r>
              <a:rPr lang="en-US" dirty="0"/>
              <a:t>Powerful</a:t>
            </a:r>
          </a:p>
          <a:p>
            <a:pPr lvl="2"/>
            <a:r>
              <a:rPr lang="en-US" dirty="0"/>
              <a:t>Easy to use</a:t>
            </a:r>
          </a:p>
          <a:p>
            <a:pPr lvl="1"/>
            <a:r>
              <a:rPr lang="en-US" dirty="0"/>
              <a:t>Cons:	</a:t>
            </a:r>
          </a:p>
          <a:p>
            <a:pPr lvl="2"/>
            <a:r>
              <a:rPr lang="en-US" dirty="0"/>
              <a:t>Not as specific</a:t>
            </a:r>
          </a:p>
          <a:p>
            <a:pPr lvl="2"/>
            <a:r>
              <a:rPr lang="en-US" dirty="0"/>
              <a:t>Not as broadly applicable once trained</a:t>
            </a:r>
          </a:p>
          <a:p>
            <a:pPr marL="270000" lvl="2" indent="0">
              <a:buNone/>
            </a:pPr>
            <a:endParaRPr lang="en-GB" b="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 descr="Image.sc forum and software partner logos - Page 2 - Websites - Image.sc  Forum">
            <a:extLst>
              <a:ext uri="{FF2B5EF4-FFF2-40B4-BE49-F238E27FC236}">
                <a16:creationId xmlns:a16="http://schemas.microsoft.com/office/drawing/2014/main" id="{BC6B28CD-707B-499F-B328-73C3C1A84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155" y="2571750"/>
            <a:ext cx="931133" cy="931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ilastik - Pixel Classification">
            <a:extLst>
              <a:ext uri="{FF2B5EF4-FFF2-40B4-BE49-F238E27FC236}">
                <a16:creationId xmlns:a16="http://schemas.microsoft.com/office/drawing/2014/main" id="{BD03CB0F-AB7B-89FE-F687-E247E4499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900" y="1909108"/>
            <a:ext cx="3182400" cy="2391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546A3E-5FB6-3D8F-B000-22B78D309BD3}"/>
              </a:ext>
            </a:extLst>
          </p:cNvPr>
          <p:cNvSpPr txBox="1"/>
          <p:nvPr/>
        </p:nvSpPr>
        <p:spPr>
          <a:xfrm>
            <a:off x="7745047" y="3465690"/>
            <a:ext cx="6110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i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Trebuchet MS" panose="020B0703020202090204" pitchFamily="34" charset="0"/>
              </a:rPr>
              <a:t>ilastik</a:t>
            </a:r>
            <a:endParaRPr lang="en-GB" sz="1200" i="1" dirty="0">
              <a:solidFill>
                <a:schemeClr val="accent1">
                  <a:lumMod val="50000"/>
                  <a:lumOff val="50000"/>
                </a:schemeClr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586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7CADB-96BD-1E56-7E2D-26A65D62E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187BD-E11D-7158-2988-387567744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1080000"/>
          </a:xfrm>
        </p:spPr>
        <p:txBody>
          <a:bodyPr>
            <a:normAutofit/>
          </a:bodyPr>
          <a:lstStyle/>
          <a:p>
            <a:r>
              <a:rPr lang="en-US" dirty="0"/>
              <a:t>SEGMENTATION METHODS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Machine Learning – Object-based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0F4DC-2BB2-EF7B-999A-B4712B5D6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</p:spPr>
        <p:txBody>
          <a:bodyPr>
            <a:normAutofit/>
          </a:bodyPr>
          <a:lstStyle/>
          <a:p>
            <a:r>
              <a:rPr lang="en-GB" b="0" dirty="0"/>
              <a:t>Object as the unit of analysis</a:t>
            </a:r>
          </a:p>
          <a:p>
            <a:r>
              <a:rPr lang="en-GB" dirty="0"/>
              <a:t>Pre-trained </a:t>
            </a:r>
            <a:r>
              <a:rPr lang="en-GB" b="0" dirty="0"/>
              <a:t>models, quick to use </a:t>
            </a:r>
            <a:r>
              <a:rPr lang="en-GB" dirty="0"/>
              <a:t>if your data fits the training data</a:t>
            </a:r>
            <a:endParaRPr lang="en-GB" b="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Pros:</a:t>
            </a:r>
          </a:p>
          <a:p>
            <a:pPr lvl="2"/>
            <a:r>
              <a:rPr lang="en-US" dirty="0"/>
              <a:t>Very fast</a:t>
            </a:r>
          </a:p>
          <a:p>
            <a:pPr lvl="2"/>
            <a:r>
              <a:rPr lang="en-US" dirty="0"/>
              <a:t>Can be quite accurate, don’t just use intensity data</a:t>
            </a:r>
          </a:p>
          <a:p>
            <a:pPr lvl="2"/>
            <a:r>
              <a:rPr lang="en-US" dirty="0"/>
              <a:t>Trained on large, diverse datasets </a:t>
            </a:r>
            <a:r>
              <a:rPr lang="en-US" dirty="0">
                <a:sym typeface="Wingdings" pitchFamily="2" charset="2"/>
              </a:rPr>
              <a:t> out-of-the-box application</a:t>
            </a:r>
            <a:endParaRPr lang="en-US" dirty="0"/>
          </a:p>
          <a:p>
            <a:pPr lvl="1"/>
            <a:r>
              <a:rPr lang="en-US" b="1" dirty="0"/>
              <a:t>Cons:</a:t>
            </a:r>
          </a:p>
          <a:p>
            <a:pPr lvl="2"/>
            <a:r>
              <a:rPr lang="en-US" dirty="0"/>
              <a:t>Can be hard to implement</a:t>
            </a:r>
          </a:p>
          <a:p>
            <a:pPr lvl="2"/>
            <a:r>
              <a:rPr lang="en-US" dirty="0"/>
              <a:t>Difficult to train new models</a:t>
            </a:r>
          </a:p>
          <a:p>
            <a:pPr marL="270000" lvl="2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2" descr="StarDist">
            <a:extLst>
              <a:ext uri="{FF2B5EF4-FFF2-40B4-BE49-F238E27FC236}">
                <a16:creationId xmlns:a16="http://schemas.microsoft.com/office/drawing/2014/main" id="{5B5AB4B8-DCA2-F811-AB8D-E6EF6E03C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600" y="2329186"/>
            <a:ext cx="757603" cy="7758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GitHub - MouseLand/cellpose: a generalist algorithm for cellular  segmentation with human-in-the-loop capabilities">
            <a:extLst>
              <a:ext uri="{FF2B5EF4-FFF2-40B4-BE49-F238E27FC236}">
                <a16:creationId xmlns:a16="http://schemas.microsoft.com/office/drawing/2014/main" id="{8353AF18-132F-79A4-0F3B-CE4B57910B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236" y="2329186"/>
            <a:ext cx="698630" cy="698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D5AE88-D04E-44DD-8A86-2F916A8BE9B2}"/>
              </a:ext>
            </a:extLst>
          </p:cNvPr>
          <p:cNvSpPr txBox="1"/>
          <p:nvPr/>
        </p:nvSpPr>
        <p:spPr>
          <a:xfrm>
            <a:off x="7118475" y="3105000"/>
            <a:ext cx="6447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i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Trebuchet MS" panose="020B0703020202090204" pitchFamily="34" charset="0"/>
              </a:rPr>
              <a:t>StarDist</a:t>
            </a:r>
            <a:endParaRPr lang="en-GB" sz="1000" i="1" dirty="0">
              <a:solidFill>
                <a:schemeClr val="tx1">
                  <a:lumMod val="60000"/>
                  <a:lumOff val="40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DA366D-E8C5-C750-AA80-7E266E48FE07}"/>
              </a:ext>
            </a:extLst>
          </p:cNvPr>
          <p:cNvSpPr txBox="1"/>
          <p:nvPr/>
        </p:nvSpPr>
        <p:spPr>
          <a:xfrm>
            <a:off x="7836236" y="3105000"/>
            <a:ext cx="657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i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Trebuchet MS" panose="020B0703020202090204" pitchFamily="34" charset="0"/>
              </a:rPr>
              <a:t>cellpose</a:t>
            </a:r>
            <a:endParaRPr lang="en-GB" sz="1000" i="1" dirty="0">
              <a:solidFill>
                <a:schemeClr val="tx1">
                  <a:lumMod val="60000"/>
                  <a:lumOff val="40000"/>
                </a:schemeClr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51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752E4-D60F-9450-585B-87B3DCEAC7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01349A4-515B-8296-61FD-B6BDD0186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1080000"/>
          </a:xfrm>
        </p:spPr>
        <p:txBody>
          <a:bodyPr>
            <a:normAutofit/>
          </a:bodyPr>
          <a:lstStyle/>
          <a:p>
            <a:r>
              <a:rPr lang="en-US" dirty="0"/>
              <a:t>SEGMENTATION METHODS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Machine Learning – Object-based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02A2045-EE0A-E297-03E3-D3AB04CCF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350000"/>
            <a:ext cx="8784000" cy="3510000"/>
          </a:xfrm>
        </p:spPr>
        <p:txBody>
          <a:bodyPr>
            <a:normAutofit/>
          </a:bodyPr>
          <a:lstStyle/>
          <a:p>
            <a:r>
              <a:rPr lang="en-GB" dirty="0" err="1"/>
              <a:t>BioImage</a:t>
            </a:r>
            <a:r>
              <a:rPr lang="en-GB" dirty="0"/>
              <a:t> Model Zoo</a:t>
            </a:r>
            <a:r>
              <a:rPr lang="en-GB" b="0" dirty="0"/>
              <a:t> – community-driven open resource, sharing of standardised pre-trained models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2" descr="bioimage-io|BioImage.IO">
            <a:extLst>
              <a:ext uri="{FF2B5EF4-FFF2-40B4-BE49-F238E27FC236}">
                <a16:creationId xmlns:a16="http://schemas.microsoft.com/office/drawing/2014/main" id="{CEE7645D-E1DD-A050-63B0-C0C391D85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040" y="283500"/>
            <a:ext cx="2742819" cy="58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2B811A0-F22A-7593-48EE-C52B86CBA1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7898" y="1773644"/>
            <a:ext cx="4197498" cy="296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35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ED779B-784D-8CB6-A8AD-EB760657B2A5}"/>
              </a:ext>
            </a:extLst>
          </p:cNvPr>
          <p:cNvSpPr txBox="1">
            <a:spLocks/>
          </p:cNvSpPr>
          <p:nvPr/>
        </p:nvSpPr>
        <p:spPr>
          <a:xfrm>
            <a:off x="360001" y="270000"/>
            <a:ext cx="6768554" cy="1080000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SEGMENTATION METHODS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</a:b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Machine Learning – Object-based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3D5D99-1C2E-D915-739F-B8534BE3EC80}"/>
              </a:ext>
            </a:extLst>
          </p:cNvPr>
          <p:cNvSpPr txBox="1">
            <a:spLocks/>
          </p:cNvSpPr>
          <p:nvPr/>
        </p:nvSpPr>
        <p:spPr>
          <a:xfrm>
            <a:off x="360000" y="1350000"/>
            <a:ext cx="8460000" cy="3962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5000" marR="0" lvl="0" indent="-135000" algn="l" defTabSz="6858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StarDist</a:t>
            </a:r>
            <a:r>
              <a:rPr kumimoji="0" lang="en-GB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– detection of </a:t>
            </a:r>
            <a:r>
              <a:rPr kumimoji="0" lang="en-GB" sz="15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star-convex</a:t>
            </a:r>
            <a:r>
              <a:rPr kumimoji="0" lang="en-GB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objects</a:t>
            </a:r>
            <a:endParaRPr kumimoji="0" lang="en-GB" sz="15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0" name="Picture 2" descr="https://upload.wikimedia.org/wikipedia/commons/thumb/1/11/Star-kernel.svg/200px-Star-kernel.svg.png">
            <a:extLst>
              <a:ext uri="{FF2B5EF4-FFF2-40B4-BE49-F238E27FC236}">
                <a16:creationId xmlns:a16="http://schemas.microsoft.com/office/drawing/2014/main" id="{4A4F3B0F-BB24-52DD-92C4-6EE198001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433" y="1877441"/>
            <a:ext cx="1109375" cy="276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42DF92-1EB1-D470-B9EB-A5409D67C2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941" y="1960854"/>
            <a:ext cx="1802644" cy="12217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E238ED-1909-F0F5-0FE2-67C6FAA804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793" y="3474134"/>
            <a:ext cx="1872792" cy="1385866"/>
          </a:xfrm>
          <a:prstGeom prst="rect">
            <a:avLst/>
          </a:prstGeom>
        </p:spPr>
      </p:pic>
      <p:pic>
        <p:nvPicPr>
          <p:cNvPr id="13" name="Picture 2" descr="StarDist">
            <a:extLst>
              <a:ext uri="{FF2B5EF4-FFF2-40B4-BE49-F238E27FC236}">
                <a16:creationId xmlns:a16="http://schemas.microsoft.com/office/drawing/2014/main" id="{27EB2C50-0575-7415-3E6B-A7F8B47D5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9563" y="398694"/>
            <a:ext cx="1198906" cy="1227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Addressing racial bias and racial inequalities in cancer research (panel  discussion) - EDIS">
            <a:extLst>
              <a:ext uri="{FF2B5EF4-FFF2-40B4-BE49-F238E27FC236}">
                <a16:creationId xmlns:a16="http://schemas.microsoft.com/office/drawing/2014/main" id="{800FA63D-D0AA-6645-0FD0-6C5544186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5393" y="81988"/>
            <a:ext cx="1008644" cy="100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close-up of a microscope&#10;&#10;AI-generated content may be incorrect.">
            <a:extLst>
              <a:ext uri="{FF2B5EF4-FFF2-40B4-BE49-F238E27FC236}">
                <a16:creationId xmlns:a16="http://schemas.microsoft.com/office/drawing/2014/main" id="{21B31313-178F-13F0-C3F2-507BAAFA0C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25503" y="2022679"/>
            <a:ext cx="1555228" cy="1235034"/>
          </a:xfrm>
          <a:prstGeom prst="rect">
            <a:avLst/>
          </a:prstGeom>
        </p:spPr>
      </p:pic>
      <p:pic>
        <p:nvPicPr>
          <p:cNvPr id="20" name="Picture 19" descr="A colorful circles on a black background&#10;&#10;AI-generated content may be incorrect.">
            <a:extLst>
              <a:ext uri="{FF2B5EF4-FFF2-40B4-BE49-F238E27FC236}">
                <a16:creationId xmlns:a16="http://schemas.microsoft.com/office/drawing/2014/main" id="{1AD5AE80-AEAC-6A54-B47B-0D10D89D8A4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25503" y="3517081"/>
            <a:ext cx="1555228" cy="1189292"/>
          </a:xfrm>
          <a:prstGeom prst="rect">
            <a:avLst/>
          </a:prstGeom>
        </p:spPr>
      </p:pic>
      <p:pic>
        <p:nvPicPr>
          <p:cNvPr id="40" name="Graphic 39" descr="Line arrow: Clockwise curve outline">
            <a:extLst>
              <a:ext uri="{FF2B5EF4-FFF2-40B4-BE49-F238E27FC236}">
                <a16:creationId xmlns:a16="http://schemas.microsoft.com/office/drawing/2014/main" id="{58BF1B87-17A7-95D4-17E0-E2A11C1CB7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2260355">
            <a:off x="7183896" y="2896849"/>
            <a:ext cx="981096" cy="98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624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CC72D-332F-7385-6E5D-746A57EE2E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E6DEF45-12C0-57F9-829E-42176DA7C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515845"/>
            <a:ext cx="5711190" cy="3510000"/>
          </a:xfrm>
        </p:spPr>
        <p:txBody>
          <a:bodyPr/>
          <a:lstStyle/>
          <a:p>
            <a:r>
              <a:rPr lang="en-US" dirty="0" err="1"/>
              <a:t>Cellpose</a:t>
            </a:r>
            <a:r>
              <a:rPr lang="en-US" dirty="0"/>
              <a:t> </a:t>
            </a:r>
            <a:r>
              <a:rPr lang="en-US" b="0" dirty="0"/>
              <a:t>– generalist algorithm for cellular segmentation based on predicting </a:t>
            </a:r>
            <a:r>
              <a:rPr lang="en-US" b="0" i="1" dirty="0"/>
              <a:t>flow fields</a:t>
            </a:r>
            <a:endParaRPr lang="en-US" b="0" dirty="0"/>
          </a:p>
          <a:p>
            <a:endParaRPr lang="en-US" b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DD785D1-1C6D-3B04-FC8B-1D797ED2BF1B}"/>
              </a:ext>
            </a:extLst>
          </p:cNvPr>
          <p:cNvSpPr txBox="1">
            <a:spLocks/>
          </p:cNvSpPr>
          <p:nvPr/>
        </p:nvSpPr>
        <p:spPr>
          <a:xfrm>
            <a:off x="360001" y="270000"/>
            <a:ext cx="6768554" cy="1080000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SEGMENTATION METHODS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</a:b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Machine Learning – Object-based</a:t>
            </a:r>
          </a:p>
        </p:txBody>
      </p:sp>
      <p:pic>
        <p:nvPicPr>
          <p:cNvPr id="4" name="Picture 2" descr="GitHub - MouseLand/cellpose: a generalist algorithm for cellular  segmentation with human-in-the-loop capabilities">
            <a:extLst>
              <a:ext uri="{FF2B5EF4-FFF2-40B4-BE49-F238E27FC236}">
                <a16:creationId xmlns:a16="http://schemas.microsoft.com/office/drawing/2014/main" id="{AB7BC4A9-8DC6-B625-2BCE-E7575014D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556" y="364570"/>
            <a:ext cx="908246" cy="90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figure 1">
            <a:extLst>
              <a:ext uri="{FF2B5EF4-FFF2-40B4-BE49-F238E27FC236}">
                <a16:creationId xmlns:a16="http://schemas.microsoft.com/office/drawing/2014/main" id="{945B6777-0499-03C4-0ADE-DD48BE20A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590" y="2041280"/>
            <a:ext cx="2732568" cy="2832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8756C32-FA49-B364-8A4B-75425EE5E10E}"/>
              </a:ext>
            </a:extLst>
          </p:cNvPr>
          <p:cNvSpPr txBox="1">
            <a:spLocks/>
          </p:cNvSpPr>
          <p:nvPr/>
        </p:nvSpPr>
        <p:spPr>
          <a:xfrm>
            <a:off x="6074366" y="4898680"/>
            <a:ext cx="2966485" cy="22328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1000" b="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Stringer, Carsen, </a:t>
            </a:r>
            <a:r>
              <a:rPr lang="en-GB" sz="1000" b="0" i="1" dirty="0">
                <a:solidFill>
                  <a:schemeClr val="tx1">
                    <a:lumMod val="40000"/>
                    <a:lumOff val="60000"/>
                  </a:schemeClr>
                </a:solidFill>
              </a:rPr>
              <a:t>et al., Nature methods</a:t>
            </a:r>
            <a:r>
              <a:rPr lang="en-GB" sz="1000" b="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, 2021</a:t>
            </a:r>
          </a:p>
          <a:p>
            <a:pPr marL="0" indent="0" algn="r">
              <a:buFont typeface="Arial" panose="020B0604020202020204" pitchFamily="34" charset="0"/>
              <a:buNone/>
            </a:pPr>
            <a:endParaRPr lang="en-GB" sz="10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2" name="Picture 6" descr="Cellpose: a generalist algorithm for cellular segmentation | bioRxiv">
            <a:extLst>
              <a:ext uri="{FF2B5EF4-FFF2-40B4-BE49-F238E27FC236}">
                <a16:creationId xmlns:a16="http://schemas.microsoft.com/office/drawing/2014/main" id="{B02C2039-278A-10A0-FAD0-C7CFB643C3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2" t="7676" r="4934" b="7380"/>
          <a:stretch>
            <a:fillRect/>
          </a:stretch>
        </p:blipFill>
        <p:spPr bwMode="auto">
          <a:xfrm>
            <a:off x="6629498" y="2585839"/>
            <a:ext cx="1574206" cy="149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6652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F1FEE5-327E-65CC-A6F0-714FA4EDB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ADCB3-9AFD-A6A5-7CC7-4286CF0F9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1080000"/>
          </a:xfrm>
        </p:spPr>
        <p:txBody>
          <a:bodyPr>
            <a:normAutofit/>
          </a:bodyPr>
          <a:lstStyle/>
          <a:p>
            <a:r>
              <a:rPr lang="en-US" dirty="0"/>
              <a:t>CHALLENGES OF 3D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1CC3A-3E1D-9308-98A6-5BF44809C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GB" b="0" dirty="0"/>
              <a:t>Changes in intensity in Z</a:t>
            </a:r>
          </a:p>
          <a:p>
            <a:pPr>
              <a:lnSpc>
                <a:spcPct val="200000"/>
              </a:lnSpc>
            </a:pPr>
            <a:r>
              <a:rPr lang="en-GB" b="0" dirty="0"/>
              <a:t>More noise</a:t>
            </a:r>
          </a:p>
          <a:p>
            <a:pPr>
              <a:lnSpc>
                <a:spcPct val="200000"/>
              </a:lnSpc>
            </a:pPr>
            <a:r>
              <a:rPr lang="en-GB" b="0" dirty="0"/>
              <a:t>Touching nuclei and complex shapes</a:t>
            </a:r>
          </a:p>
          <a:p>
            <a:pPr>
              <a:lnSpc>
                <a:spcPct val="200000"/>
              </a:lnSpc>
            </a:pPr>
            <a:r>
              <a:rPr lang="en-GB" b="0" dirty="0"/>
              <a:t>Anisotropy in Z</a:t>
            </a:r>
          </a:p>
          <a:p>
            <a:pPr>
              <a:lnSpc>
                <a:spcPct val="200000"/>
              </a:lnSpc>
            </a:pPr>
            <a:r>
              <a:rPr lang="en-GB" b="0" dirty="0"/>
              <a:t>More data to process – more storage and processing capabilities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2FBCD8-5BD7-6584-FACD-BEC31EFA6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8342" y="1433321"/>
            <a:ext cx="2276857" cy="227685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0FA70FD-4BF1-0C1E-8B6E-56A32F035B5B}"/>
              </a:ext>
            </a:extLst>
          </p:cNvPr>
          <p:cNvSpPr txBox="1">
            <a:spLocks/>
          </p:cNvSpPr>
          <p:nvPr/>
        </p:nvSpPr>
        <p:spPr>
          <a:xfrm>
            <a:off x="6133171" y="4859999"/>
            <a:ext cx="3010830" cy="3412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ts val="360"/>
              </a:lnSpc>
              <a:buNone/>
            </a:pPr>
            <a:r>
              <a:rPr lang="en-GB" sz="800" b="0" dirty="0">
                <a:solidFill>
                  <a:schemeClr val="tx1">
                    <a:lumMod val="75000"/>
                  </a:schemeClr>
                </a:solidFill>
              </a:rPr>
              <a:t>Fixed </a:t>
            </a:r>
            <a:r>
              <a:rPr lang="en-GB" sz="800" b="0" dirty="0" err="1">
                <a:solidFill>
                  <a:schemeClr val="tx1">
                    <a:lumMod val="75000"/>
                  </a:schemeClr>
                </a:solidFill>
              </a:rPr>
              <a:t>gastruloids</a:t>
            </a:r>
            <a:r>
              <a:rPr lang="en-GB" sz="800" b="0" dirty="0">
                <a:solidFill>
                  <a:schemeClr val="tx1">
                    <a:lumMod val="75000"/>
                  </a:schemeClr>
                </a:solidFill>
              </a:rPr>
              <a:t> stained with </a:t>
            </a:r>
            <a:r>
              <a:rPr lang="en-GB" sz="800" b="0" i="1" dirty="0">
                <a:solidFill>
                  <a:schemeClr val="tx1">
                    <a:lumMod val="75000"/>
                  </a:schemeClr>
                </a:solidFill>
              </a:rPr>
              <a:t>Hoechst33342</a:t>
            </a:r>
            <a:r>
              <a:rPr lang="en-GB" sz="800" b="0" dirty="0">
                <a:solidFill>
                  <a:schemeClr val="tx1">
                    <a:lumMod val="75000"/>
                  </a:schemeClr>
                </a:solidFill>
              </a:rPr>
              <a:t>,</a:t>
            </a:r>
          </a:p>
          <a:p>
            <a:pPr marL="0" indent="0" algn="r">
              <a:lnSpc>
                <a:spcPts val="360"/>
              </a:lnSpc>
              <a:buNone/>
            </a:pPr>
            <a:r>
              <a:rPr lang="en-GB" sz="800" b="0" dirty="0">
                <a:solidFill>
                  <a:schemeClr val="tx1">
                    <a:lumMod val="75000"/>
                  </a:schemeClr>
                </a:solidFill>
              </a:rPr>
              <a:t>imaged with a laser scanning confocal microscope</a:t>
            </a:r>
          </a:p>
          <a:p>
            <a:pPr marL="0" indent="0" algn="r">
              <a:lnSpc>
                <a:spcPts val="360"/>
              </a:lnSpc>
              <a:buFont typeface="Arial" panose="020B0604020202020204" pitchFamily="34" charset="0"/>
              <a:buNone/>
            </a:pPr>
            <a:endParaRPr lang="en-GB" sz="800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908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05A835-CED4-45C8-090E-9BEE6BF4EE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3E1640E-7940-8A9E-8203-F0BE893B9A5E}"/>
              </a:ext>
            </a:extLst>
          </p:cNvPr>
          <p:cNvSpPr txBox="1">
            <a:spLocks/>
          </p:cNvSpPr>
          <p:nvPr/>
        </p:nvSpPr>
        <p:spPr>
          <a:xfrm>
            <a:off x="360001" y="270000"/>
            <a:ext cx="6768554" cy="1080000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  <a:sym typeface="Arial"/>
              </a:rPr>
              <a:t>WHAT IS THE BEST APPROACH?</a:t>
            </a:r>
          </a:p>
        </p:txBody>
      </p:sp>
      <p:pic>
        <p:nvPicPr>
          <p:cNvPr id="14" name="Picture 2" descr="Addressing racial bias and racial inequalities in cancer research (panel  discussion) - EDIS">
            <a:extLst>
              <a:ext uri="{FF2B5EF4-FFF2-40B4-BE49-F238E27FC236}">
                <a16:creationId xmlns:a16="http://schemas.microsoft.com/office/drawing/2014/main" id="{16D2D47D-B771-C9E5-FD87-5D33C3E0E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5393" y="81988"/>
            <a:ext cx="1008644" cy="100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6" descr="ImageJ Logo for Simple Icons - Websites - Image.sc Forum">
            <a:extLst>
              <a:ext uri="{FF2B5EF4-FFF2-40B4-BE49-F238E27FC236}">
                <a16:creationId xmlns:a16="http://schemas.microsoft.com/office/drawing/2014/main" id="{EEA90639-963D-D9F1-917C-2F2A232E7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690" y="852869"/>
            <a:ext cx="1198906" cy="1198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StarDist">
            <a:extLst>
              <a:ext uri="{FF2B5EF4-FFF2-40B4-BE49-F238E27FC236}">
                <a16:creationId xmlns:a16="http://schemas.microsoft.com/office/drawing/2014/main" id="{03E4C82F-8954-7482-91A7-515B25E8D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9191" y="866584"/>
            <a:ext cx="1157043" cy="11848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GitHub - MouseLand/cellpose: a generalist algorithm for cellular  segmentation with human-in-the-loop capabilities">
            <a:extLst>
              <a:ext uri="{FF2B5EF4-FFF2-40B4-BE49-F238E27FC236}">
                <a16:creationId xmlns:a16="http://schemas.microsoft.com/office/drawing/2014/main" id="{A03910EF-E41F-B49A-5949-35FD5B29A3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912" y="984252"/>
            <a:ext cx="908246" cy="90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mage.sc forum and software partner logos - Page 2 - Websites - Image.sc  Forum">
            <a:extLst>
              <a:ext uri="{FF2B5EF4-FFF2-40B4-BE49-F238E27FC236}">
                <a16:creationId xmlns:a16="http://schemas.microsoft.com/office/drawing/2014/main" id="{10183AA6-5019-5056-65DE-D10B6FE74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690" y="2222454"/>
            <a:ext cx="1198907" cy="1198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6" descr="Python logo - Social media &amp; Logos Icons">
            <a:extLst>
              <a:ext uri="{FF2B5EF4-FFF2-40B4-BE49-F238E27FC236}">
                <a16:creationId xmlns:a16="http://schemas.microsoft.com/office/drawing/2014/main" id="{EADC356D-410E-525B-405B-CB84A88AA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584" y="2188896"/>
            <a:ext cx="1198908" cy="119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Occam's razor | Origin, Examples, &amp; Facts | Britannica">
            <a:extLst>
              <a:ext uri="{FF2B5EF4-FFF2-40B4-BE49-F238E27FC236}">
                <a16:creationId xmlns:a16="http://schemas.microsoft.com/office/drawing/2014/main" id="{98126754-4298-097A-A60D-67FB63526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9093" y="1002252"/>
            <a:ext cx="21463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D3AE62D6-9C8C-DCB9-0291-9F110B0B539F}"/>
              </a:ext>
            </a:extLst>
          </p:cNvPr>
          <p:cNvSpPr txBox="1">
            <a:spLocks/>
          </p:cNvSpPr>
          <p:nvPr/>
        </p:nvSpPr>
        <p:spPr>
          <a:xfrm>
            <a:off x="510690" y="3645576"/>
            <a:ext cx="4072270" cy="42835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5000" marR="0" lvl="0" indent="-135000" algn="l" defTabSz="685800" rtl="0" eaLnBrk="1" fontAlgn="auto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Accessibility &amp; reproducibility – open-source</a:t>
            </a:r>
          </a:p>
          <a:p>
            <a:pPr marL="135000" marR="0" lvl="0" indent="-135000" algn="l" defTabSz="685800" rtl="0" eaLnBrk="1" fontAlgn="auto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135000" marR="0" lvl="0" indent="-135000" algn="l" defTabSz="685800" rtl="0" eaLnBrk="1" fontAlgn="auto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135000" marR="0" lvl="0" indent="-135000" algn="l" defTabSz="685800" rtl="0" eaLnBrk="1" fontAlgn="auto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5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32580A-7F6F-4B7E-F62E-5DCD203113AD}"/>
              </a:ext>
            </a:extLst>
          </p:cNvPr>
          <p:cNvSpPr txBox="1">
            <a:spLocks/>
          </p:cNvSpPr>
          <p:nvPr/>
        </p:nvSpPr>
        <p:spPr>
          <a:xfrm>
            <a:off x="5369442" y="4052868"/>
            <a:ext cx="3774558" cy="10086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Clr>
                <a:srgbClr val="000000"/>
              </a:buClr>
              <a:buSzTx/>
              <a:buNone/>
              <a:tabLst/>
              <a:defRPr/>
            </a:pPr>
            <a:r>
              <a:rPr kumimoji="0" lang="en-GB" sz="120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Occam’s razor</a:t>
            </a: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Clr>
                <a:srgbClr val="000000"/>
              </a:buClr>
              <a:buSzTx/>
              <a:buNone/>
              <a:tabLst/>
              <a:defRPr/>
            </a:pPr>
            <a:r>
              <a:rPr kumimoji="0" lang="en-GB" sz="1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When faced with two possible explanations, the simpler of the two is the one most likely to be true.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135000" marR="0" lvl="0" indent="-135000" algn="l" defTabSz="685800" rtl="0" eaLnBrk="1" fontAlgn="auto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2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21508" name="Picture 4" descr="NAP-5 — New logo (2022) — napari">
            <a:extLst>
              <a:ext uri="{FF2B5EF4-FFF2-40B4-BE49-F238E27FC236}">
                <a16:creationId xmlns:a16="http://schemas.microsoft.com/office/drawing/2014/main" id="{9B461A0B-50A1-95A8-9A77-3A0F3526B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760" y="2275655"/>
            <a:ext cx="1194438" cy="1192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6112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18507-12DC-F07E-50DA-073FDB1D2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Addressing racial bias and racial inequalities in cancer research (panel  discussion) - EDIS">
            <a:extLst>
              <a:ext uri="{FF2B5EF4-FFF2-40B4-BE49-F238E27FC236}">
                <a16:creationId xmlns:a16="http://schemas.microsoft.com/office/drawing/2014/main" id="{AECFBFA0-A473-146F-BA98-3BDF21636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5393" y="81988"/>
            <a:ext cx="1008644" cy="100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CE531856-6CC7-CCCD-94CE-B2C45C45EA8A}"/>
              </a:ext>
            </a:extLst>
          </p:cNvPr>
          <p:cNvSpPr txBox="1">
            <a:spLocks/>
          </p:cNvSpPr>
          <p:nvPr/>
        </p:nvSpPr>
        <p:spPr>
          <a:xfrm>
            <a:off x="1187723" y="373551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  <a:buNone/>
            </a:pPr>
            <a:r>
              <a:rPr lang="en-US" sz="5000" dirty="0">
                <a:solidFill>
                  <a:srgbClr val="000000"/>
                </a:solidFill>
                <a:latin typeface="Trebuchet MS" panose="020B0603020202020204"/>
              </a:rPr>
              <a:t>SOME CODING BASICS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936586-4C4E-AE28-56DE-76E481466F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4257" y="1291561"/>
            <a:ext cx="4864100" cy="3644900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F736A41-A6A1-1623-BC30-A953E5E11742}"/>
              </a:ext>
            </a:extLst>
          </p:cNvPr>
          <p:cNvSpPr txBox="1">
            <a:spLocks/>
          </p:cNvSpPr>
          <p:nvPr/>
        </p:nvSpPr>
        <p:spPr>
          <a:xfrm>
            <a:off x="5536386" y="5039980"/>
            <a:ext cx="3607614" cy="2070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GB" sz="600" b="0" dirty="0">
                <a:solidFill>
                  <a:srgbClr val="707173">
                    <a:lumMod val="40000"/>
                    <a:lumOff val="60000"/>
                  </a:srgbClr>
                </a:solidFill>
                <a:latin typeface="Trebuchet MS" panose="020B0603020202020204"/>
              </a:rPr>
              <a:t>Credit: Ed </a:t>
            </a:r>
            <a:r>
              <a:rPr lang="en-GB" sz="600" b="0" dirty="0" err="1">
                <a:solidFill>
                  <a:srgbClr val="707173">
                    <a:lumMod val="40000"/>
                    <a:lumOff val="60000"/>
                  </a:srgbClr>
                </a:solidFill>
                <a:latin typeface="Trebuchet MS" panose="020B0603020202020204"/>
              </a:rPr>
              <a:t>Himelblau</a:t>
            </a:r>
            <a:r>
              <a:rPr lang="en-GB" sz="600" b="0" dirty="0">
                <a:solidFill>
                  <a:srgbClr val="707173">
                    <a:lumMod val="40000"/>
                    <a:lumOff val="60000"/>
                  </a:srgbClr>
                </a:solidFill>
                <a:latin typeface="Trebuchet MS" panose="020B0603020202020204"/>
              </a:rPr>
              <a:t> (https://</a:t>
            </a:r>
            <a:r>
              <a:rPr lang="en-GB" sz="600" b="0" dirty="0" err="1">
                <a:solidFill>
                  <a:srgbClr val="707173">
                    <a:lumMod val="40000"/>
                    <a:lumOff val="60000"/>
                  </a:srgbClr>
                </a:solidFill>
                <a:latin typeface="Trebuchet MS" panose="020B0603020202020204"/>
              </a:rPr>
              <a:t>www.nature.com</a:t>
            </a:r>
            <a:r>
              <a:rPr lang="en-GB" sz="600" b="0" dirty="0">
                <a:solidFill>
                  <a:srgbClr val="707173">
                    <a:lumMod val="40000"/>
                    <a:lumOff val="60000"/>
                  </a:srgbClr>
                </a:solidFill>
                <a:latin typeface="Trebuchet MS" panose="020B0603020202020204"/>
              </a:rPr>
              <a:t>/articles/d41586-021-01485-y)</a:t>
            </a:r>
          </a:p>
          <a:p>
            <a:pPr marL="0" indent="0" algn="r">
              <a:buClr>
                <a:srgbClr val="000000"/>
              </a:buClr>
              <a:buFont typeface="Arial" panose="020B0604020202020204" pitchFamily="34" charset="0"/>
              <a:buNone/>
            </a:pPr>
            <a:endParaRPr lang="en-GB" sz="600" dirty="0">
              <a:solidFill>
                <a:srgbClr val="707173">
                  <a:lumMod val="40000"/>
                  <a:lumOff val="60000"/>
                </a:srgbClr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560204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and grey text&#10;&#10;AI-generated content may be incorrect.">
            <a:extLst>
              <a:ext uri="{FF2B5EF4-FFF2-40B4-BE49-F238E27FC236}">
                <a16:creationId xmlns:a16="http://schemas.microsoft.com/office/drawing/2014/main" id="{151B3E83-E3E7-7636-B4F3-CD6C50BEC11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043" y="2045606"/>
            <a:ext cx="4603368" cy="13359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003AF5-1184-3C43-9EC0-CFE399C08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766F68-6668-F57D-51CB-7ECCF9A8C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2959" y="1127843"/>
            <a:ext cx="4131041" cy="362415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Pros:</a:t>
            </a:r>
          </a:p>
          <a:p>
            <a:r>
              <a:rPr lang="en-GB" b="0" dirty="0"/>
              <a:t>Programming language</a:t>
            </a:r>
          </a:p>
          <a:p>
            <a:r>
              <a:rPr lang="en-GB" b="0" dirty="0"/>
              <a:t>Free and open-source</a:t>
            </a:r>
          </a:p>
          <a:p>
            <a:r>
              <a:rPr lang="en-GB" b="0" dirty="0"/>
              <a:t>Actively maintained</a:t>
            </a:r>
          </a:p>
          <a:p>
            <a:r>
              <a:rPr lang="en-GB" b="0" dirty="0"/>
              <a:t>Powerful and fast</a:t>
            </a:r>
          </a:p>
          <a:p>
            <a:pPr marL="0" indent="0">
              <a:buNone/>
            </a:pPr>
            <a:r>
              <a:rPr lang="en-GB" dirty="0"/>
              <a:t>But:</a:t>
            </a:r>
          </a:p>
          <a:p>
            <a:r>
              <a:rPr lang="en-GB" b="0" dirty="0"/>
              <a:t>Installations can be painful</a:t>
            </a:r>
          </a:p>
          <a:p>
            <a:r>
              <a:rPr lang="en-GB" b="0" dirty="0"/>
              <a:t>Redundancy</a:t>
            </a:r>
          </a:p>
          <a:p>
            <a:r>
              <a:rPr lang="en-GB" b="0" dirty="0"/>
              <a:t>Quality of documentation can vary</a:t>
            </a:r>
          </a:p>
        </p:txBody>
      </p:sp>
    </p:spTree>
    <p:extLst>
      <p:ext uri="{BB962C8B-B14F-4D97-AF65-F5344CB8AC3E}">
        <p14:creationId xmlns:p14="http://schemas.microsoft.com/office/powerpoint/2010/main" val="876005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E05E-3A11-9044-92C5-71F265639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pic>
        <p:nvPicPr>
          <p:cNvPr id="8" name="Picture 7" descr="A person smiling at the camera&#10;&#10;AI-generated content may be incorrect.">
            <a:extLst>
              <a:ext uri="{FF2B5EF4-FFF2-40B4-BE49-F238E27FC236}">
                <a16:creationId xmlns:a16="http://schemas.microsoft.com/office/drawing/2014/main" id="{9295A75B-1079-1391-B67F-2FB09484B6D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431" r="9902"/>
          <a:stretch>
            <a:fillRect/>
          </a:stretch>
        </p:blipFill>
        <p:spPr>
          <a:xfrm>
            <a:off x="1737359" y="1228207"/>
            <a:ext cx="2144683" cy="214468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25DACD80-ED6B-CE7C-E4A2-56576586570C}"/>
              </a:ext>
            </a:extLst>
          </p:cNvPr>
          <p:cNvSpPr txBox="1">
            <a:spLocks/>
          </p:cNvSpPr>
          <p:nvPr/>
        </p:nvSpPr>
        <p:spPr>
          <a:xfrm>
            <a:off x="4983872" y="3432921"/>
            <a:ext cx="2715492" cy="964743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 fontScale="55000" lnSpcReduction="20000"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  <a:buClrTx/>
              <a:buFontTx/>
            </a:pPr>
            <a:r>
              <a:rPr lang="en-US" sz="2200" dirty="0"/>
              <a:t>Rocco D’Antuono</a:t>
            </a:r>
          </a:p>
          <a:p>
            <a:pPr>
              <a:lnSpc>
                <a:spcPct val="170000"/>
              </a:lnSpc>
              <a:buClrTx/>
              <a:buFontTx/>
            </a:pPr>
            <a:r>
              <a:rPr lang="en-US" b="0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Principal Microscopist and Image Analyst</a:t>
            </a:r>
          </a:p>
          <a:p>
            <a:pPr>
              <a:lnSpc>
                <a:spcPct val="170000"/>
              </a:lnSpc>
              <a:buClrTx/>
              <a:buFontTx/>
            </a:pPr>
            <a:r>
              <a:rPr lang="en-US" b="0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Crick Advanced Light Microscopy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8E33C6B-C2D6-ED5C-8E55-9DAFE66E8D75}"/>
              </a:ext>
            </a:extLst>
          </p:cNvPr>
          <p:cNvSpPr txBox="1">
            <a:spLocks/>
          </p:cNvSpPr>
          <p:nvPr/>
        </p:nvSpPr>
        <p:spPr>
          <a:xfrm>
            <a:off x="1737359" y="3432920"/>
            <a:ext cx="2422770" cy="856447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 fontScale="70000" lnSpcReduction="20000"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  <a:buClrTx/>
              <a:buFontTx/>
            </a:pPr>
            <a:r>
              <a:rPr lang="en-US" sz="1900" dirty="0"/>
              <a:t>Sara Salgueiro Torres</a:t>
            </a:r>
          </a:p>
          <a:p>
            <a:pPr>
              <a:lnSpc>
                <a:spcPct val="170000"/>
              </a:lnSpc>
              <a:buClrTx/>
              <a:buFontTx/>
            </a:pPr>
            <a:r>
              <a:rPr lang="en-US" sz="1400" b="0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Junior Image Analyst</a:t>
            </a:r>
          </a:p>
          <a:p>
            <a:pPr>
              <a:lnSpc>
                <a:spcPct val="170000"/>
              </a:lnSpc>
              <a:buClrTx/>
              <a:buFontTx/>
            </a:pPr>
            <a:r>
              <a:rPr lang="en-US" sz="1400" b="0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Crick Advanced Light Microscopy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2254931-6F19-9CB4-FDC1-F8823A71B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3872" y="1252260"/>
            <a:ext cx="2227908" cy="218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628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FCFA59-BA6F-709F-5200-2B7586BEA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783E1-C1C8-16C5-BE2C-E546E176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1976799" cy="675000"/>
          </a:xfrm>
        </p:spPr>
        <p:txBody>
          <a:bodyPr/>
          <a:lstStyle/>
          <a:p>
            <a:r>
              <a:rPr lang="en-US" dirty="0"/>
              <a:t>ENVIRONMENTS</a:t>
            </a:r>
          </a:p>
        </p:txBody>
      </p:sp>
      <p:pic>
        <p:nvPicPr>
          <p:cNvPr id="2052" name="Picture 4" descr="Python Environments Degredation">
            <a:extLst>
              <a:ext uri="{FF2B5EF4-FFF2-40B4-BE49-F238E27FC236}">
                <a16:creationId xmlns:a16="http://schemas.microsoft.com/office/drawing/2014/main" id="{0AF48EE0-7F4D-BA59-096D-97C19FC6E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238" y="1001749"/>
            <a:ext cx="3315731" cy="328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283612-C9F9-B9FD-F972-27E5D10AE288}"/>
              </a:ext>
            </a:extLst>
          </p:cNvPr>
          <p:cNvSpPr txBox="1"/>
          <p:nvPr/>
        </p:nvSpPr>
        <p:spPr>
          <a:xfrm>
            <a:off x="10387698" y="4578472"/>
            <a:ext cx="9236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b="1" dirty="0">
                <a:latin typeface="Aptos" panose="020B0004020202020204" pitchFamily="34" charset="0"/>
              </a:rPr>
              <a:t>by </a:t>
            </a:r>
            <a:r>
              <a:rPr lang="en-GB" sz="1000" b="1" dirty="0" err="1">
                <a:latin typeface="Aptos" panose="020B0004020202020204" pitchFamily="34" charset="0"/>
              </a:rPr>
              <a:t>xkcd.com</a:t>
            </a:r>
            <a:endParaRPr lang="en-GB" sz="1000" b="1" dirty="0">
              <a:latin typeface="Aptos" panose="020B00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C9BA325-45FF-AC1B-019F-554FE86E4471}"/>
              </a:ext>
            </a:extLst>
          </p:cNvPr>
          <p:cNvGrpSpPr/>
          <p:nvPr/>
        </p:nvGrpSpPr>
        <p:grpSpPr>
          <a:xfrm>
            <a:off x="4256079" y="2845754"/>
            <a:ext cx="3464738" cy="1263705"/>
            <a:chOff x="267138" y="3339363"/>
            <a:chExt cx="4619650" cy="1684940"/>
          </a:xfrm>
        </p:grpSpPr>
        <p:sp>
          <p:nvSpPr>
            <p:cNvPr id="7" name="Rectangle: Rounded Corners 25">
              <a:extLst>
                <a:ext uri="{FF2B5EF4-FFF2-40B4-BE49-F238E27FC236}">
                  <a16:creationId xmlns:a16="http://schemas.microsoft.com/office/drawing/2014/main" id="{BB8DCAEE-562F-E65E-5E14-150344FCDD89}"/>
                </a:ext>
              </a:extLst>
            </p:cNvPr>
            <p:cNvSpPr/>
            <p:nvPr/>
          </p:nvSpPr>
          <p:spPr>
            <a:xfrm rot="5400000">
              <a:off x="887160" y="2719341"/>
              <a:ext cx="1684940" cy="2924984"/>
            </a:xfrm>
            <a:prstGeom prst="roundRect">
              <a:avLst/>
            </a:prstGeom>
            <a:solidFill>
              <a:srgbClr val="D4F6B2"/>
            </a:solidFill>
            <a:ln w="57150">
              <a:solidFill>
                <a:srgbClr val="3EB0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  <a:defRPr/>
              </a:pPr>
              <a:endParaRPr lang="en-GB" sz="1350" kern="1200">
                <a:solidFill>
                  <a:srgbClr val="FFFFFF"/>
                </a:solidFill>
                <a:latin typeface="Trebuchet MS" panose="020B0603020202020204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D5FE85-65AC-67E9-EC24-53408041A7DF}"/>
                </a:ext>
              </a:extLst>
            </p:cNvPr>
            <p:cNvSpPr txBox="1"/>
            <p:nvPr/>
          </p:nvSpPr>
          <p:spPr>
            <a:xfrm>
              <a:off x="267138" y="3396439"/>
              <a:ext cx="326774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>
                <a:buClrTx/>
                <a:defRPr/>
              </a:pPr>
              <a:r>
                <a:rPr lang="en-GB" sz="1500" kern="1200" dirty="0" err="1">
                  <a:latin typeface="Trebuchet MS" panose="020B0603020202020204"/>
                  <a:ea typeface="+mn-ea"/>
                  <a:cs typeface="+mn-cs"/>
                </a:rPr>
                <a:t>cellprofiler</a:t>
              </a:r>
              <a:r>
                <a:rPr lang="en-GB" sz="1500" kern="1200" dirty="0">
                  <a:latin typeface="Trebuchet MS" panose="020B0603020202020204"/>
                  <a:ea typeface="+mn-ea"/>
                  <a:cs typeface="+mn-cs"/>
                </a:rPr>
                <a:t>-environment</a:t>
              </a:r>
            </a:p>
          </p:txBody>
        </p:sp>
        <p:pic>
          <p:nvPicPr>
            <p:cNvPr id="9" name="Picture 6" descr="Python (programming language) - Wikipedia">
              <a:extLst>
                <a:ext uri="{FF2B5EF4-FFF2-40B4-BE49-F238E27FC236}">
                  <a16:creationId xmlns:a16="http://schemas.microsoft.com/office/drawing/2014/main" id="{718F9B6D-B5A2-18D3-E037-DCFE7923A21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11354" y="3853579"/>
              <a:ext cx="765970" cy="83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D3CDDC-7C75-B44C-9610-EAF0FDD2B488}"/>
                </a:ext>
              </a:extLst>
            </p:cNvPr>
            <p:cNvSpPr txBox="1"/>
            <p:nvPr/>
          </p:nvSpPr>
          <p:spPr>
            <a:xfrm>
              <a:off x="1619044" y="4568186"/>
              <a:ext cx="326774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>
                <a:buClrTx/>
                <a:defRPr/>
              </a:pPr>
              <a:r>
                <a:rPr lang="en-GB" sz="1500" kern="1200" dirty="0">
                  <a:latin typeface="Trebuchet MS" panose="020B0603020202020204"/>
                  <a:ea typeface="+mn-ea"/>
                  <a:cs typeface="+mn-cs"/>
                </a:rPr>
                <a:t>Python 3.8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CFB8BC2-55F0-01F2-2037-4D7073D220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8399" y="3875213"/>
              <a:ext cx="974490" cy="97449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AB18F9E-F57B-F8D8-F06E-BBC62D71CE8A}"/>
              </a:ext>
            </a:extLst>
          </p:cNvPr>
          <p:cNvGrpSpPr/>
          <p:nvPr/>
        </p:nvGrpSpPr>
        <p:grpSpPr>
          <a:xfrm>
            <a:off x="6694722" y="2196833"/>
            <a:ext cx="3464738" cy="1263705"/>
            <a:chOff x="225150" y="5177416"/>
            <a:chExt cx="4619650" cy="1684940"/>
          </a:xfrm>
        </p:grpSpPr>
        <p:sp>
          <p:nvSpPr>
            <p:cNvPr id="13" name="Rectangle: Rounded Corners 33">
              <a:extLst>
                <a:ext uri="{FF2B5EF4-FFF2-40B4-BE49-F238E27FC236}">
                  <a16:creationId xmlns:a16="http://schemas.microsoft.com/office/drawing/2014/main" id="{5A13046C-C5E8-32DA-77BB-80DEB406A41A}"/>
                </a:ext>
              </a:extLst>
            </p:cNvPr>
            <p:cNvSpPr/>
            <p:nvPr/>
          </p:nvSpPr>
          <p:spPr>
            <a:xfrm rot="5400000">
              <a:off x="845172" y="4557394"/>
              <a:ext cx="1684940" cy="2924984"/>
            </a:xfrm>
            <a:prstGeom prst="roundRect">
              <a:avLst/>
            </a:prstGeom>
            <a:solidFill>
              <a:srgbClr val="D4F6B2"/>
            </a:solidFill>
            <a:ln w="57150">
              <a:solidFill>
                <a:srgbClr val="3EB0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  <a:defRPr/>
              </a:pPr>
              <a:endParaRPr lang="en-GB" sz="1350" kern="1200">
                <a:solidFill>
                  <a:srgbClr val="FFFFFF"/>
                </a:solidFill>
                <a:latin typeface="Trebuchet MS" panose="020B0603020202020204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41340BE-B0A2-F901-5978-498BFAB26BAF}"/>
                </a:ext>
              </a:extLst>
            </p:cNvPr>
            <p:cNvSpPr txBox="1"/>
            <p:nvPr/>
          </p:nvSpPr>
          <p:spPr>
            <a:xfrm>
              <a:off x="225150" y="5234492"/>
              <a:ext cx="326774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>
                <a:buClrTx/>
                <a:defRPr/>
              </a:pPr>
              <a:r>
                <a:rPr lang="en-GB" sz="1500" kern="1200" dirty="0" err="1">
                  <a:latin typeface="Trebuchet MS" panose="020B0603020202020204"/>
                  <a:ea typeface="+mn-ea"/>
                  <a:cs typeface="+mn-cs"/>
                </a:rPr>
                <a:t>stardist</a:t>
              </a:r>
              <a:r>
                <a:rPr lang="en-GB" sz="1500" kern="1200" dirty="0">
                  <a:latin typeface="Trebuchet MS" panose="020B0603020202020204"/>
                  <a:ea typeface="+mn-ea"/>
                  <a:cs typeface="+mn-cs"/>
                </a:rPr>
                <a:t>-environment</a:t>
              </a:r>
            </a:p>
          </p:txBody>
        </p:sp>
        <p:pic>
          <p:nvPicPr>
            <p:cNvPr id="15" name="Picture 6" descr="Python (programming language) - Wikipedia">
              <a:extLst>
                <a:ext uri="{FF2B5EF4-FFF2-40B4-BE49-F238E27FC236}">
                  <a16:creationId xmlns:a16="http://schemas.microsoft.com/office/drawing/2014/main" id="{E78657BC-B326-BF1E-D11F-88AFF74420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69366" y="5691632"/>
              <a:ext cx="765970" cy="83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4D0CD3-BF83-8F0A-D08C-4A3DD2850B8E}"/>
                </a:ext>
              </a:extLst>
            </p:cNvPr>
            <p:cNvSpPr txBox="1"/>
            <p:nvPr/>
          </p:nvSpPr>
          <p:spPr>
            <a:xfrm>
              <a:off x="1577056" y="6406239"/>
              <a:ext cx="326774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>
                <a:buClrTx/>
                <a:defRPr/>
              </a:pPr>
              <a:r>
                <a:rPr lang="en-GB" sz="1500" kern="1200" dirty="0">
                  <a:latin typeface="Trebuchet MS" panose="020B0603020202020204"/>
                  <a:ea typeface="+mn-ea"/>
                  <a:cs typeface="+mn-cs"/>
                </a:rPr>
                <a:t>Python 3.10</a:t>
              </a:r>
            </a:p>
          </p:txBody>
        </p:sp>
        <p:pic>
          <p:nvPicPr>
            <p:cNvPr id="17" name="Picture 2" descr="StarDist">
              <a:extLst>
                <a:ext uri="{FF2B5EF4-FFF2-40B4-BE49-F238E27FC236}">
                  <a16:creationId xmlns:a16="http://schemas.microsoft.com/office/drawing/2014/main" id="{0A81E818-23D0-FB6F-5CC0-B4E61D0DA4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1129" y="5546556"/>
              <a:ext cx="1270221" cy="130075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DE40053-9741-11AC-84B4-118782836DF8}"/>
              </a:ext>
            </a:extLst>
          </p:cNvPr>
          <p:cNvGrpSpPr/>
          <p:nvPr/>
        </p:nvGrpSpPr>
        <p:grpSpPr>
          <a:xfrm>
            <a:off x="4241774" y="1366019"/>
            <a:ext cx="3464738" cy="1263705"/>
            <a:chOff x="267138" y="1384020"/>
            <a:chExt cx="4619650" cy="1684940"/>
          </a:xfrm>
        </p:grpSpPr>
        <p:sp>
          <p:nvSpPr>
            <p:cNvPr id="19" name="Rectangle: Rounded Corners 14">
              <a:extLst>
                <a:ext uri="{FF2B5EF4-FFF2-40B4-BE49-F238E27FC236}">
                  <a16:creationId xmlns:a16="http://schemas.microsoft.com/office/drawing/2014/main" id="{3CE82CAB-343D-F4B7-B9AE-AA4D0DA1E2A2}"/>
                </a:ext>
              </a:extLst>
            </p:cNvPr>
            <p:cNvSpPr/>
            <p:nvPr/>
          </p:nvSpPr>
          <p:spPr>
            <a:xfrm rot="5400000">
              <a:off x="887160" y="763998"/>
              <a:ext cx="1684940" cy="2924984"/>
            </a:xfrm>
            <a:prstGeom prst="roundRect">
              <a:avLst/>
            </a:prstGeom>
            <a:solidFill>
              <a:srgbClr val="D4F6B2"/>
            </a:solidFill>
            <a:ln w="57150">
              <a:solidFill>
                <a:srgbClr val="3EB0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  <a:defRPr/>
              </a:pPr>
              <a:endParaRPr lang="en-GB" sz="1350" kern="1200">
                <a:solidFill>
                  <a:srgbClr val="FFFFFF"/>
                </a:solidFill>
                <a:latin typeface="Trebuchet MS" panose="020B0603020202020204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E9FBF30-AD7E-73B2-EC23-6E5AEC5BEECD}"/>
                </a:ext>
              </a:extLst>
            </p:cNvPr>
            <p:cNvSpPr txBox="1"/>
            <p:nvPr/>
          </p:nvSpPr>
          <p:spPr>
            <a:xfrm>
              <a:off x="267138" y="1441096"/>
              <a:ext cx="326774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>
                <a:buClrTx/>
                <a:defRPr/>
              </a:pPr>
              <a:r>
                <a:rPr lang="en-GB" sz="1500" kern="1200" dirty="0" err="1">
                  <a:latin typeface="Trebuchet MS" panose="020B0603020202020204"/>
                  <a:ea typeface="+mn-ea"/>
                  <a:cs typeface="+mn-cs"/>
                </a:rPr>
                <a:t>cellpose</a:t>
              </a:r>
              <a:r>
                <a:rPr lang="en-GB" sz="1500" kern="1200" dirty="0">
                  <a:latin typeface="Trebuchet MS" panose="020B0603020202020204"/>
                  <a:ea typeface="+mn-ea"/>
                  <a:cs typeface="+mn-cs"/>
                </a:rPr>
                <a:t>-environment</a:t>
              </a:r>
            </a:p>
          </p:txBody>
        </p:sp>
        <p:pic>
          <p:nvPicPr>
            <p:cNvPr id="21" name="Picture 6" descr="Python (programming language) - Wikipedia">
              <a:extLst>
                <a:ext uri="{FF2B5EF4-FFF2-40B4-BE49-F238E27FC236}">
                  <a16:creationId xmlns:a16="http://schemas.microsoft.com/office/drawing/2014/main" id="{0694B6F8-A796-01D1-9AF3-8884E676D9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11354" y="1898236"/>
              <a:ext cx="765970" cy="83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882492A-1097-624F-E1E0-E48EE550620E}"/>
                </a:ext>
              </a:extLst>
            </p:cNvPr>
            <p:cNvSpPr txBox="1"/>
            <p:nvPr/>
          </p:nvSpPr>
          <p:spPr>
            <a:xfrm>
              <a:off x="1619044" y="2612843"/>
              <a:ext cx="326774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>
                <a:buClrTx/>
                <a:defRPr/>
              </a:pPr>
              <a:r>
                <a:rPr lang="en-GB" sz="1500" kern="1200" dirty="0">
                  <a:latin typeface="Trebuchet MS" panose="020B0603020202020204"/>
                  <a:ea typeface="+mn-ea"/>
                  <a:cs typeface="+mn-cs"/>
                </a:rPr>
                <a:t>Python 3.9</a:t>
              </a:r>
            </a:p>
          </p:txBody>
        </p:sp>
      </p:grpSp>
      <p:pic>
        <p:nvPicPr>
          <p:cNvPr id="23" name="Picture 2" descr="Logo">
            <a:extLst>
              <a:ext uri="{FF2B5EF4-FFF2-40B4-BE49-F238E27FC236}">
                <a16:creationId xmlns:a16="http://schemas.microsoft.com/office/drawing/2014/main" id="{66058CE5-BB0D-7B20-EA7D-E489B1F1A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2681" y="1786152"/>
            <a:ext cx="693407" cy="693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F0FB4EA1-41F0-6422-B4F1-F1982A6E4885}"/>
              </a:ext>
            </a:extLst>
          </p:cNvPr>
          <p:cNvSpPr txBox="1">
            <a:spLocks/>
          </p:cNvSpPr>
          <p:nvPr/>
        </p:nvSpPr>
        <p:spPr>
          <a:xfrm rot="20468576">
            <a:off x="2298738" y="2156127"/>
            <a:ext cx="4632484" cy="533756"/>
          </a:xfrm>
          <a:prstGeom prst="rect">
            <a:avLst/>
          </a:prstGeom>
          <a:solidFill>
            <a:srgbClr val="C00000"/>
          </a:solidFill>
          <a:ln w="15875" cmpd="sng">
            <a:noFill/>
          </a:ln>
        </p:spPr>
        <p:txBody>
          <a:bodyPr vert="horz" lIns="91440" tIns="45720" rIns="91440" bIns="4572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US" sz="3000" dirty="0">
                <a:solidFill>
                  <a:schemeClr val="bg1"/>
                </a:solidFill>
              </a:rPr>
              <a:t>DO NOT INSTALL IN BASE</a:t>
            </a:r>
          </a:p>
        </p:txBody>
      </p:sp>
    </p:spTree>
    <p:extLst>
      <p:ext uri="{BB962C8B-B14F-4D97-AF65-F5344CB8AC3E}">
        <p14:creationId xmlns:p14="http://schemas.microsoft.com/office/powerpoint/2010/main" val="3884241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2F0533-4030-8587-AF86-C6B1C3080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13750-89A8-4C9A-A8DF-43C931176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MANAGERS</a:t>
            </a:r>
          </a:p>
        </p:txBody>
      </p:sp>
      <p:pic>
        <p:nvPicPr>
          <p:cNvPr id="9228" name="Picture 12" descr="Anaconda Original Wordmark logo">
            <a:extLst>
              <a:ext uri="{FF2B5EF4-FFF2-40B4-BE49-F238E27FC236}">
                <a16:creationId xmlns:a16="http://schemas.microsoft.com/office/drawing/2014/main" id="{A4C3F9E5-3C04-5F9F-DFA6-6E0A403BB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733" y="1867636"/>
            <a:ext cx="2474728" cy="2474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green logo with a white background&#10;&#10;AI-generated content may be incorrect.">
            <a:extLst>
              <a:ext uri="{FF2B5EF4-FFF2-40B4-BE49-F238E27FC236}">
                <a16:creationId xmlns:a16="http://schemas.microsoft.com/office/drawing/2014/main" id="{ABF075B1-D80F-74E5-5E2E-F8E852704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0481" y="2571750"/>
            <a:ext cx="3073400" cy="711200"/>
          </a:xfrm>
          <a:prstGeom prst="rect">
            <a:avLst/>
          </a:prstGeom>
        </p:spPr>
      </p:pic>
      <p:pic>
        <p:nvPicPr>
          <p:cNvPr id="9230" name="Picture 14" descr="Introducing Mamba 2.0. A Major Leap in Package Management | by QuantStack |  Medium">
            <a:extLst>
              <a:ext uri="{FF2B5EF4-FFF2-40B4-BE49-F238E27FC236}">
                <a16:creationId xmlns:a16="http://schemas.microsoft.com/office/drawing/2014/main" id="{10AD4602-10C4-C009-B297-3CEC3CD038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3845" y="1184155"/>
            <a:ext cx="4572000" cy="1813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14659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2429E-F5DC-0293-7DC9-C8113ABA2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C338E-65C4-78FE-C8E5-F837D81D7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JUPYTER NOTEBOOK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132FB2-476B-81C8-7422-BC62BFEEC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7814" y="1742410"/>
            <a:ext cx="5896047" cy="2288250"/>
          </a:xfrm>
        </p:spPr>
        <p:txBody>
          <a:bodyPr/>
          <a:lstStyle/>
          <a:p>
            <a:r>
              <a:rPr lang="en-GB" b="0" dirty="0"/>
              <a:t>Web-based and interactive</a:t>
            </a:r>
          </a:p>
          <a:p>
            <a:r>
              <a:rPr lang="en-GB" b="0" dirty="0"/>
              <a:t>Easily integrate text, code, and visualisations</a:t>
            </a:r>
          </a:p>
          <a:p>
            <a:r>
              <a:rPr lang="en-GB" b="0" dirty="0"/>
              <a:t>Flexible interface</a:t>
            </a:r>
          </a:p>
          <a:p>
            <a:r>
              <a:rPr lang="en-GB" b="0" dirty="0"/>
              <a:t>Modular design</a:t>
            </a:r>
          </a:p>
          <a:p>
            <a:r>
              <a:rPr lang="en-GB" b="0" dirty="0"/>
              <a:t>Great for teaching/sharing analysis</a:t>
            </a:r>
          </a:p>
        </p:txBody>
      </p:sp>
      <p:pic>
        <p:nvPicPr>
          <p:cNvPr id="3074" name="Picture 2" descr="A brief overview of Jupyter and its ecosystem — ICMS 2020 Session: The  Jupyter Environment for Computational Mathematics">
            <a:extLst>
              <a:ext uri="{FF2B5EF4-FFF2-40B4-BE49-F238E27FC236}">
                <a16:creationId xmlns:a16="http://schemas.microsoft.com/office/drawing/2014/main" id="{E5F484F2-9B9D-7523-E05D-236488EBE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01" y="2008833"/>
            <a:ext cx="4172972" cy="1125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5719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1A192-3143-2A8E-558B-C67046B04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E1742-E4E7-BF3C-4807-7E1390B8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675000"/>
          </a:xfrm>
        </p:spPr>
        <p:txBody>
          <a:bodyPr/>
          <a:lstStyle/>
          <a:p>
            <a:r>
              <a:rPr lang="en-US" dirty="0"/>
              <a:t>CODING BASICS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2B739AD-3020-D8E3-3023-85B91A201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242001"/>
            <a:ext cx="8460000" cy="3510000"/>
          </a:xfrm>
        </p:spPr>
        <p:txBody>
          <a:bodyPr>
            <a:normAutofit/>
          </a:bodyPr>
          <a:lstStyle/>
          <a:p>
            <a:r>
              <a:rPr lang="en-GB" dirty="0"/>
              <a:t>Data types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GB" b="1" dirty="0"/>
              <a:t>Integers</a:t>
            </a:r>
            <a:r>
              <a:rPr lang="en-GB" dirty="0"/>
              <a:t> = whole numbers</a:t>
            </a:r>
          </a:p>
          <a:p>
            <a:pPr marL="270000" lvl="2" indent="0">
              <a:buNone/>
            </a:pPr>
            <a:endParaRPr lang="en-GB" i="1" dirty="0"/>
          </a:p>
          <a:p>
            <a:pPr marL="270000" lvl="2" indent="0">
              <a:buNone/>
            </a:pPr>
            <a:endParaRPr lang="en-GB" i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GB" b="1" dirty="0"/>
              <a:t>Floats </a:t>
            </a:r>
            <a:r>
              <a:rPr lang="en-GB" dirty="0"/>
              <a:t>= numbers with decimals</a:t>
            </a:r>
          </a:p>
          <a:p>
            <a:pPr marL="270000" lvl="2" indent="0">
              <a:buNone/>
            </a:pPr>
            <a:endParaRPr lang="en-GB" i="1" dirty="0"/>
          </a:p>
          <a:p>
            <a:pPr marL="270000" lvl="2" indent="0">
              <a:buNone/>
            </a:pPr>
            <a:endParaRPr lang="en-GB" i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GB" b="1" dirty="0"/>
              <a:t>Strings</a:t>
            </a:r>
            <a:r>
              <a:rPr lang="en-GB" dirty="0"/>
              <a:t> = sequence of characters (letters, spaces, numbers, symbols)</a:t>
            </a:r>
          </a:p>
          <a:p>
            <a:pPr marL="270000" lvl="2" indent="0">
              <a:buNone/>
            </a:pPr>
            <a:endParaRPr lang="en-GB" i="1" dirty="0"/>
          </a:p>
          <a:p>
            <a:pPr marL="270000" lvl="2" indent="0">
              <a:buNone/>
            </a:pPr>
            <a:endParaRPr lang="en-GB" i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GB" b="1" dirty="0"/>
              <a:t>Booleans</a:t>
            </a:r>
            <a:r>
              <a:rPr lang="en-GB" dirty="0"/>
              <a:t> = true/false; logical ideas</a:t>
            </a:r>
            <a:endParaRPr lang="en-GB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8C28F-FE4E-CCDF-C2D0-16C378DE16BC}"/>
              </a:ext>
            </a:extLst>
          </p:cNvPr>
          <p:cNvSpPr txBox="1"/>
          <p:nvPr/>
        </p:nvSpPr>
        <p:spPr>
          <a:xfrm>
            <a:off x="1477926" y="1743739"/>
            <a:ext cx="38664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0" dirty="0">
                <a:solidFill>
                  <a:schemeClr val="accent5">
                    <a:lumMod val="75000"/>
                  </a:schemeClr>
                </a:solidFill>
                <a:latin typeface="Trebuchet MS" panose="020B0703020202090204" pitchFamily="34" charset="0"/>
              </a:rPr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204D87-E13B-73E5-CE68-4A0A046067C1}"/>
              </a:ext>
            </a:extLst>
          </p:cNvPr>
          <p:cNvSpPr txBox="1"/>
          <p:nvPr/>
        </p:nvSpPr>
        <p:spPr>
          <a:xfrm>
            <a:off x="1477926" y="2574577"/>
            <a:ext cx="72968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0" dirty="0">
                <a:solidFill>
                  <a:schemeClr val="accent5">
                    <a:lumMod val="75000"/>
                  </a:schemeClr>
                </a:solidFill>
                <a:latin typeface="Trebuchet MS" panose="020B0703020202090204" pitchFamily="34" charset="0"/>
              </a:rPr>
              <a:t>5.0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D7CC0E-E4C0-CE44-D39B-C304FD9A5401}"/>
              </a:ext>
            </a:extLst>
          </p:cNvPr>
          <p:cNvSpPr txBox="1"/>
          <p:nvPr/>
        </p:nvSpPr>
        <p:spPr>
          <a:xfrm>
            <a:off x="1392866" y="3425576"/>
            <a:ext cx="26276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0" dirty="0">
                <a:solidFill>
                  <a:schemeClr val="accent5">
                    <a:lumMod val="75000"/>
                  </a:schemeClr>
                </a:solidFill>
                <a:latin typeface="Trebuchet MS" panose="020B0703020202090204" pitchFamily="34" charset="0"/>
              </a:rPr>
              <a:t>‘</a:t>
            </a:r>
            <a:r>
              <a:rPr lang="en-GB" sz="3000" i="1" dirty="0">
                <a:solidFill>
                  <a:schemeClr val="accent5">
                    <a:lumMod val="75000"/>
                  </a:schemeClr>
                </a:solidFill>
                <a:latin typeface="Trebuchet MS" panose="020B0703020202090204" pitchFamily="34" charset="0"/>
              </a:rPr>
              <a:t>Hello world!’</a:t>
            </a:r>
            <a:endParaRPr lang="en-GB" sz="3000" dirty="0">
              <a:solidFill>
                <a:schemeClr val="accent5">
                  <a:lumMod val="75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72670-AC57-66E5-9AC4-D308273DEEED}"/>
              </a:ext>
            </a:extLst>
          </p:cNvPr>
          <p:cNvSpPr txBox="1"/>
          <p:nvPr/>
        </p:nvSpPr>
        <p:spPr>
          <a:xfrm>
            <a:off x="1477926" y="4198003"/>
            <a:ext cx="10310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4279877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8E6D1-7C8D-47C5-B445-4FF112E49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CBEA80E-0584-ADEA-2455-C5FB0BB90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675000"/>
          </a:xfrm>
        </p:spPr>
        <p:txBody>
          <a:bodyPr/>
          <a:lstStyle/>
          <a:p>
            <a:r>
              <a:rPr lang="en-US" dirty="0"/>
              <a:t>CODING BASICS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304894EF-685B-8E10-6742-8219C926F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</p:spPr>
        <p:txBody>
          <a:bodyPr/>
          <a:lstStyle/>
          <a:p>
            <a:r>
              <a:rPr lang="en-GB" dirty="0">
                <a:latin typeface="Trebuchet MS" panose="020B0703020202090204" pitchFamily="34" charset="0"/>
              </a:rPr>
              <a:t>Variables</a:t>
            </a:r>
            <a:r>
              <a:rPr lang="en-GB" b="0" dirty="0">
                <a:latin typeface="Trebuchet MS" panose="020B0703020202090204" pitchFamily="34" charset="0"/>
              </a:rPr>
              <a:t> – placeholder for a changing entity </a:t>
            </a:r>
            <a:endParaRPr lang="en-GB" dirty="0">
              <a:latin typeface="Trebuchet MS" panose="020B070302020209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AAE072-0F85-7A82-3511-45E3F62131A6}"/>
              </a:ext>
            </a:extLst>
          </p:cNvPr>
          <p:cNvSpPr txBox="1"/>
          <p:nvPr/>
        </p:nvSpPr>
        <p:spPr>
          <a:xfrm>
            <a:off x="2286000" y="241919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Trebuchet MS" panose="020B0703020202090204" pitchFamily="34" charset="0"/>
              </a:rPr>
              <a:t> </a:t>
            </a:r>
            <a:endParaRPr lang="en-GB" dirty="0">
              <a:latin typeface="Trebuchet MS" panose="020B070302020209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A4B7FA-C5B8-47B1-5B29-4968C15657F5}"/>
              </a:ext>
            </a:extLst>
          </p:cNvPr>
          <p:cNvSpPr txBox="1"/>
          <p:nvPr/>
        </p:nvSpPr>
        <p:spPr>
          <a:xfrm>
            <a:off x="2286000" y="241919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Trebuchet MS" panose="020B0703020202090204" pitchFamily="34" charset="0"/>
              </a:rPr>
              <a:t> </a:t>
            </a:r>
            <a:endParaRPr lang="en-GB" dirty="0">
              <a:latin typeface="Trebuchet MS" panose="020B0703020202090204" pitchFamily="34" charset="0"/>
            </a:endParaRPr>
          </a:p>
        </p:txBody>
      </p:sp>
      <p:sp>
        <p:nvSpPr>
          <p:cNvPr id="27" name="Google Shape;399;p48">
            <a:extLst>
              <a:ext uri="{FF2B5EF4-FFF2-40B4-BE49-F238E27FC236}">
                <a16:creationId xmlns:a16="http://schemas.microsoft.com/office/drawing/2014/main" id="{6799B296-6275-B822-E1C6-248558B5C8FE}"/>
              </a:ext>
            </a:extLst>
          </p:cNvPr>
          <p:cNvSpPr/>
          <p:nvPr/>
        </p:nvSpPr>
        <p:spPr>
          <a:xfrm>
            <a:off x="1245214" y="1885691"/>
            <a:ext cx="1375904" cy="124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Trebuchet MS" panose="020B0703020202090204" pitchFamily="34" charset="0"/>
                <a:ea typeface="Century Gothic"/>
                <a:cs typeface="Century Gothic"/>
                <a:sym typeface="Century Gothic"/>
              </a:rPr>
              <a:t>area = 1000;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Trebuchet MS" panose="020B070302020209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Trebuchet MS" panose="020B0703020202090204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Trebuchet MS" panose="020B0703020202090204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Trebuchet MS" panose="020B0703020202090204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Trebuchet MS" panose="020B0703020202090204" pitchFamily="34" charset="0"/>
                <a:ea typeface="Century Gothic"/>
                <a:cs typeface="Century Gothic"/>
                <a:sym typeface="Century Gothic"/>
              </a:rPr>
              <a:t>print(area);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Trebuchet MS" panose="020B070302020209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Trebuchet MS" panose="020B0703020202090204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Trebuchet MS" panose="020B0703020202090204" pitchFamily="34" charset="0"/>
                <a:ea typeface="Century Gothic"/>
                <a:cs typeface="Century Gothic"/>
                <a:sym typeface="Century Gothic"/>
              </a:rPr>
              <a:t>Print(Area);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Trebuchet MS" panose="020B0703020202090204" pitchFamily="34" charset="0"/>
            </a:endParaRPr>
          </a:p>
        </p:txBody>
      </p:sp>
      <p:grpSp>
        <p:nvGrpSpPr>
          <p:cNvPr id="28" name="Google Shape;400;p48">
            <a:extLst>
              <a:ext uri="{FF2B5EF4-FFF2-40B4-BE49-F238E27FC236}">
                <a16:creationId xmlns:a16="http://schemas.microsoft.com/office/drawing/2014/main" id="{A36AF38A-2AF5-82D9-C275-B46A59C07F98}"/>
              </a:ext>
            </a:extLst>
          </p:cNvPr>
          <p:cNvGrpSpPr/>
          <p:nvPr/>
        </p:nvGrpSpPr>
        <p:grpSpPr>
          <a:xfrm>
            <a:off x="1120280" y="1706231"/>
            <a:ext cx="5613432" cy="731069"/>
            <a:chOff x="1712718" y="2637443"/>
            <a:chExt cx="6377761" cy="1197387"/>
          </a:xfrm>
        </p:grpSpPr>
        <p:sp>
          <p:nvSpPr>
            <p:cNvPr id="29" name="Google Shape;401;p48">
              <a:extLst>
                <a:ext uri="{FF2B5EF4-FFF2-40B4-BE49-F238E27FC236}">
                  <a16:creationId xmlns:a16="http://schemas.microsoft.com/office/drawing/2014/main" id="{F78EFE14-F5C4-2295-A4E1-84AC50836E54}"/>
                </a:ext>
              </a:extLst>
            </p:cNvPr>
            <p:cNvSpPr/>
            <p:nvPr/>
          </p:nvSpPr>
          <p:spPr>
            <a:xfrm>
              <a:off x="1712718" y="2939872"/>
              <a:ext cx="1705193" cy="587860"/>
            </a:xfrm>
            <a:prstGeom prst="ellipse">
              <a:avLst/>
            </a:prstGeom>
            <a:noFill/>
            <a:ln w="571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Trebuchet MS" panose="020B0703020202090204" pitchFamily="34" charset="0"/>
                <a:ea typeface="Century Gothic"/>
                <a:cs typeface="Century Gothic"/>
                <a:sym typeface="Century Gothic"/>
              </a:endParaRPr>
            </a:p>
          </p:txBody>
        </p:sp>
        <p:cxnSp>
          <p:nvCxnSpPr>
            <p:cNvPr id="30" name="Google Shape;402;p48">
              <a:extLst>
                <a:ext uri="{FF2B5EF4-FFF2-40B4-BE49-F238E27FC236}">
                  <a16:creationId xmlns:a16="http://schemas.microsoft.com/office/drawing/2014/main" id="{5808B49E-A9A5-86E3-7624-2AC52F20DD1D}"/>
                </a:ext>
              </a:extLst>
            </p:cNvPr>
            <p:cNvCxnSpPr>
              <a:stCxn id="31" idx="1"/>
              <a:endCxn id="29" idx="6"/>
            </p:cNvCxnSpPr>
            <p:nvPr/>
          </p:nvCxnSpPr>
          <p:spPr>
            <a:xfrm flipH="1" flipV="1">
              <a:off x="3417911" y="3233802"/>
              <a:ext cx="1442120" cy="2336"/>
            </a:xfrm>
            <a:prstGeom prst="straightConnector1">
              <a:avLst/>
            </a:prstGeom>
            <a:noFill/>
            <a:ln w="57150" cap="flat" cmpd="sng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" name="Google Shape;403;p48">
              <a:extLst>
                <a:ext uri="{FF2B5EF4-FFF2-40B4-BE49-F238E27FC236}">
                  <a16:creationId xmlns:a16="http://schemas.microsoft.com/office/drawing/2014/main" id="{5A144855-361C-63C0-34A3-DEF365EB3D9B}"/>
                </a:ext>
              </a:extLst>
            </p:cNvPr>
            <p:cNvSpPr txBox="1"/>
            <p:nvPr/>
          </p:nvSpPr>
          <p:spPr>
            <a:xfrm>
              <a:off x="4860031" y="2637443"/>
              <a:ext cx="3230448" cy="1197387"/>
            </a:xfrm>
            <a:prstGeom prst="rect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rm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Tx/>
                <a:buNone/>
                <a:tabLst/>
                <a:defRPr/>
              </a:pPr>
              <a:r>
                <a:rPr kumimoji="0" lang="en-GB" sz="1500" b="0" i="0" u="none" strike="noStrike" kern="0" cap="none" spc="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Trebuchet MS" panose="020B0703020202090204" pitchFamily="34" charset="0"/>
                  <a:ea typeface="Century Gothic"/>
                  <a:cs typeface="Century Gothic"/>
                  <a:sym typeface="Century Gothic"/>
                </a:rPr>
                <a:t>This is referred to as variable assignment</a:t>
              </a: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Trebuchet MS" panose="020B0703020202090204" pitchFamily="34" charset="0"/>
              </a:endParaRPr>
            </a:p>
          </p:txBody>
        </p:sp>
      </p:grpSp>
      <p:sp>
        <p:nvSpPr>
          <p:cNvPr id="32" name="Google Shape;404;p48">
            <a:extLst>
              <a:ext uri="{FF2B5EF4-FFF2-40B4-BE49-F238E27FC236}">
                <a16:creationId xmlns:a16="http://schemas.microsoft.com/office/drawing/2014/main" id="{B1BCCC9D-109B-BC44-7C93-B35BD8536E30}"/>
              </a:ext>
            </a:extLst>
          </p:cNvPr>
          <p:cNvSpPr txBox="1"/>
          <p:nvPr/>
        </p:nvSpPr>
        <p:spPr>
          <a:xfrm>
            <a:off x="0" y="3966903"/>
            <a:ext cx="7001897" cy="533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•"/>
              <a:tabLst/>
              <a:defRPr/>
            </a:pPr>
            <a:r>
              <a:rPr kumimoji="0" lang="en-GB" sz="15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Trebuchet MS" panose="020B0703020202090204" pitchFamily="34" charset="0"/>
                <a:ea typeface="Century Gothic"/>
                <a:cs typeface="Century Gothic"/>
                <a:sym typeface="Century Gothic"/>
              </a:rPr>
              <a:t>Variable names are ALWAYS case sensitive:</a:t>
            </a:r>
            <a:endParaRPr kumimoji="0" sz="15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Trebuchet MS" panose="020B0703020202090204" pitchFamily="34" charset="0"/>
            </a:endParaRPr>
          </a:p>
          <a:p>
            <a:pPr marL="685800" marR="0" lvl="1" indent="-228600" defTabSz="91440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tabLst/>
              <a:defRPr/>
            </a:pPr>
            <a:r>
              <a:rPr kumimoji="0" lang="en-GB" sz="150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Trebuchet MS" panose="020B0703020202090204" pitchFamily="34" charset="0"/>
                <a:ea typeface="Century Gothic"/>
                <a:cs typeface="Century Gothic"/>
                <a:sym typeface="Century Gothic"/>
              </a:rPr>
              <a:t>“Area” and “area” are two different variables</a:t>
            </a:r>
            <a:endParaRPr kumimoji="0" sz="150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Trebuchet MS" panose="020B0703020202090204" pitchFamily="34" charset="0"/>
            </a:endParaRPr>
          </a:p>
        </p:txBody>
      </p:sp>
      <p:grpSp>
        <p:nvGrpSpPr>
          <p:cNvPr id="33" name="Google Shape;413;p48">
            <a:extLst>
              <a:ext uri="{FF2B5EF4-FFF2-40B4-BE49-F238E27FC236}">
                <a16:creationId xmlns:a16="http://schemas.microsoft.com/office/drawing/2014/main" id="{90316461-3C77-4CDC-9E73-18E0B131EF1D}"/>
              </a:ext>
            </a:extLst>
          </p:cNvPr>
          <p:cNvGrpSpPr/>
          <p:nvPr/>
        </p:nvGrpSpPr>
        <p:grpSpPr>
          <a:xfrm>
            <a:off x="1053703" y="2896358"/>
            <a:ext cx="5680009" cy="731069"/>
            <a:chOff x="872919" y="4355871"/>
            <a:chExt cx="6453403" cy="1197387"/>
          </a:xfrm>
        </p:grpSpPr>
        <p:sp>
          <p:nvSpPr>
            <p:cNvPr id="34" name="Google Shape;414;p48">
              <a:extLst>
                <a:ext uri="{FF2B5EF4-FFF2-40B4-BE49-F238E27FC236}">
                  <a16:creationId xmlns:a16="http://schemas.microsoft.com/office/drawing/2014/main" id="{3D94E9E4-8F26-01DA-062D-88CE93681F1C}"/>
                </a:ext>
              </a:extLst>
            </p:cNvPr>
            <p:cNvSpPr/>
            <p:nvPr/>
          </p:nvSpPr>
          <p:spPr>
            <a:xfrm>
              <a:off x="872919" y="4939210"/>
              <a:ext cx="1705193" cy="587858"/>
            </a:xfrm>
            <a:prstGeom prst="ellipse">
              <a:avLst/>
            </a:prstGeom>
            <a:noFill/>
            <a:ln w="571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Trebuchet MS" panose="020B0703020202090204" pitchFamily="34" charset="0"/>
                <a:ea typeface="Century Gothic"/>
                <a:cs typeface="Century Gothic"/>
                <a:sym typeface="Century Gothic"/>
              </a:endParaRPr>
            </a:p>
          </p:txBody>
        </p:sp>
        <p:cxnSp>
          <p:nvCxnSpPr>
            <p:cNvPr id="35" name="Google Shape;415;p48">
              <a:extLst>
                <a:ext uri="{FF2B5EF4-FFF2-40B4-BE49-F238E27FC236}">
                  <a16:creationId xmlns:a16="http://schemas.microsoft.com/office/drawing/2014/main" id="{80A13F19-9ECE-72AC-9189-D20CF1DEE61A}"/>
                </a:ext>
              </a:extLst>
            </p:cNvPr>
            <p:cNvCxnSpPr>
              <a:stCxn id="36" idx="1"/>
              <a:endCxn id="34" idx="6"/>
            </p:cNvCxnSpPr>
            <p:nvPr/>
          </p:nvCxnSpPr>
          <p:spPr>
            <a:xfrm flipH="1">
              <a:off x="2578112" y="4954565"/>
              <a:ext cx="1517762" cy="278575"/>
            </a:xfrm>
            <a:prstGeom prst="straightConnector1">
              <a:avLst/>
            </a:prstGeom>
            <a:noFill/>
            <a:ln w="57150" cap="flat" cmpd="sng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6" name="Google Shape;416;p48">
              <a:extLst>
                <a:ext uri="{FF2B5EF4-FFF2-40B4-BE49-F238E27FC236}">
                  <a16:creationId xmlns:a16="http://schemas.microsoft.com/office/drawing/2014/main" id="{E5567AB1-E812-6509-8873-E720084AA608}"/>
                </a:ext>
              </a:extLst>
            </p:cNvPr>
            <p:cNvSpPr txBox="1"/>
            <p:nvPr/>
          </p:nvSpPr>
          <p:spPr>
            <a:xfrm>
              <a:off x="4095874" y="4355871"/>
              <a:ext cx="3230448" cy="1197387"/>
            </a:xfrm>
            <a:prstGeom prst="rect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rm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Tx/>
                <a:buNone/>
                <a:tabLst/>
                <a:defRPr/>
              </a:pPr>
              <a:r>
                <a:rPr kumimoji="0" lang="en-GB" sz="1500" b="0" i="0" u="none" strike="noStrike" kern="0" cap="none" spc="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Trebuchet MS" panose="020B0703020202090204" pitchFamily="34" charset="0"/>
                  <a:ea typeface="Century Gothic"/>
                  <a:cs typeface="Century Gothic"/>
                  <a:sym typeface="Century Gothic"/>
                </a:rPr>
                <a:t>This will produce an error</a:t>
              </a: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Trebuchet MS" panose="020B0703020202090204" pitchFamily="34" charset="0"/>
              </a:endParaRPr>
            </a:p>
          </p:txBody>
        </p:sp>
      </p:grpSp>
      <p:pic>
        <p:nvPicPr>
          <p:cNvPr id="37" name="Picture 10" descr="Empty bucket - Free shapes icons">
            <a:extLst>
              <a:ext uri="{FF2B5EF4-FFF2-40B4-BE49-F238E27FC236}">
                <a16:creationId xmlns:a16="http://schemas.microsoft.com/office/drawing/2014/main" id="{F2B18E54-1A4A-8616-B643-9CE0B0AC4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0473" y="1885691"/>
            <a:ext cx="1616626" cy="1616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Google Shape;399;p48">
            <a:extLst>
              <a:ext uri="{FF2B5EF4-FFF2-40B4-BE49-F238E27FC236}">
                <a16:creationId xmlns:a16="http://schemas.microsoft.com/office/drawing/2014/main" id="{E9C3FCEC-611F-7AD9-8ECD-109A2E0CF3B6}"/>
              </a:ext>
            </a:extLst>
          </p:cNvPr>
          <p:cNvSpPr/>
          <p:nvPr/>
        </p:nvSpPr>
        <p:spPr>
          <a:xfrm>
            <a:off x="7587496" y="2896358"/>
            <a:ext cx="622580" cy="365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rebuchet MS" panose="020B0703020202090204" pitchFamily="34" charset="0"/>
                <a:ea typeface="Century Gothic"/>
                <a:cs typeface="Century Gothic"/>
                <a:sym typeface="Century Gothic"/>
              </a:rPr>
              <a:t>area</a:t>
            </a:r>
            <a:endParaRPr kumimoji="0" sz="15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rebuchet MS" panose="020B0703020202090204" pitchFamily="34" charset="0"/>
            </a:endParaRPr>
          </a:p>
        </p:txBody>
      </p:sp>
      <p:sp>
        <p:nvSpPr>
          <p:cNvPr id="39" name="Google Shape;399;p48">
            <a:extLst>
              <a:ext uri="{FF2B5EF4-FFF2-40B4-BE49-F238E27FC236}">
                <a16:creationId xmlns:a16="http://schemas.microsoft.com/office/drawing/2014/main" id="{C0AE15B8-92AC-0EF4-9405-EB1D34A36151}"/>
              </a:ext>
            </a:extLst>
          </p:cNvPr>
          <p:cNvSpPr/>
          <p:nvPr/>
        </p:nvSpPr>
        <p:spPr>
          <a:xfrm>
            <a:off x="7587496" y="1317211"/>
            <a:ext cx="622580" cy="365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Trebuchet MS" panose="020B0703020202090204" pitchFamily="34" charset="0"/>
                <a:ea typeface="Century Gothic"/>
                <a:cs typeface="Century Gothic"/>
                <a:sym typeface="Century Gothic"/>
              </a:rPr>
              <a:t>1000</a:t>
            </a:r>
            <a:endParaRPr kumimoji="0" sz="150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Trebuchet MS" panose="020B0703020202090204" pitchFamily="34" charset="0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4C25CAC-32F4-B3C2-A7D4-CBF992A9CD26}"/>
              </a:ext>
            </a:extLst>
          </p:cNvPr>
          <p:cNvCxnSpPr>
            <a:cxnSpLocks/>
          </p:cNvCxnSpPr>
          <p:nvPr/>
        </p:nvCxnSpPr>
        <p:spPr>
          <a:xfrm>
            <a:off x="7898786" y="1594884"/>
            <a:ext cx="0" cy="976866"/>
          </a:xfrm>
          <a:prstGeom prst="straightConnector1">
            <a:avLst/>
          </a:prstGeom>
          <a:ln w="38100">
            <a:solidFill>
              <a:schemeClr val="accent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440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E7856F-99FD-6FBC-13C0-99B4BBB47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C7C0D-6D3F-6299-E090-6899F2E5A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BASICS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94BA45-2CEE-66B9-3590-F7497F3DA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242001"/>
            <a:ext cx="8460000" cy="3510000"/>
          </a:xfrm>
        </p:spPr>
        <p:txBody>
          <a:bodyPr>
            <a:normAutofit/>
          </a:bodyPr>
          <a:lstStyle/>
          <a:p>
            <a:r>
              <a:rPr lang="en-GB" dirty="0"/>
              <a:t>Variable arithmetic</a:t>
            </a:r>
            <a:r>
              <a:rPr lang="en-GB" b="0" dirty="0"/>
              <a:t> </a:t>
            </a:r>
          </a:p>
          <a:p>
            <a:endParaRPr lang="en-GB" b="0" dirty="0"/>
          </a:p>
          <a:p>
            <a:pPr marL="0" indent="0">
              <a:buNone/>
            </a:pPr>
            <a:endParaRPr lang="en-GB" b="0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6BBA3CB-A595-0736-80BF-D4744888EEBE}"/>
              </a:ext>
            </a:extLst>
          </p:cNvPr>
          <p:cNvSpPr txBox="1">
            <a:spLocks/>
          </p:cNvSpPr>
          <p:nvPr/>
        </p:nvSpPr>
        <p:spPr>
          <a:xfrm>
            <a:off x="3744278" y="1709065"/>
            <a:ext cx="4400401" cy="257587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width = 64</a:t>
            </a:r>
          </a:p>
          <a:p>
            <a:pPr marL="0" indent="0">
              <a:buNone/>
            </a:pP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height = 48</a:t>
            </a:r>
          </a:p>
          <a:p>
            <a:pPr marL="0" indent="0">
              <a:buNone/>
            </a:pPr>
            <a:endParaRPr lang="en-GB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area = width * height</a:t>
            </a:r>
          </a:p>
          <a:p>
            <a:pPr marL="0" indent="0">
              <a:buNone/>
            </a:pPr>
            <a:endParaRPr lang="en-GB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print(area)</a:t>
            </a:r>
          </a:p>
          <a:p>
            <a:pPr marL="0" indent="0">
              <a:buNone/>
            </a:pPr>
            <a:r>
              <a:rPr lang="en-GB" b="0" i="1" dirty="0"/>
              <a:t>3072</a:t>
            </a:r>
          </a:p>
          <a:p>
            <a:pPr marL="0" indent="0">
              <a:buNone/>
            </a:pPr>
            <a:endParaRPr lang="en-GB" b="0" dirty="0"/>
          </a:p>
          <a:p>
            <a:pPr marL="0" indent="0">
              <a:buNone/>
            </a:pPr>
            <a:endParaRPr lang="en-GB" b="0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68920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3818D-C927-C985-F431-1ED917CDF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D0CB2-4288-1F33-C74A-55515D7DD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675000"/>
          </a:xfrm>
        </p:spPr>
        <p:txBody>
          <a:bodyPr/>
          <a:lstStyle/>
          <a:p>
            <a:r>
              <a:rPr lang="en-US" dirty="0"/>
              <a:t>CODING BASICS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4CF2D35A-D291-8575-CD67-A16A80A9D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242001"/>
            <a:ext cx="6210920" cy="491106"/>
          </a:xfrm>
        </p:spPr>
        <p:txBody>
          <a:bodyPr>
            <a:normAutofit/>
          </a:bodyPr>
          <a:lstStyle/>
          <a:p>
            <a:r>
              <a:rPr lang="en-GB" dirty="0"/>
              <a:t>Arrays</a:t>
            </a:r>
            <a:r>
              <a:rPr lang="en-GB" b="0" dirty="0"/>
              <a:t> – collection of variables, each referenced by an index </a:t>
            </a:r>
            <a:endParaRPr lang="en-GB" b="1" dirty="0"/>
          </a:p>
        </p:txBody>
      </p:sp>
      <p:pic>
        <p:nvPicPr>
          <p:cNvPr id="4" name="Picture 10" descr="Empty bucket - Free shapes icons">
            <a:extLst>
              <a:ext uri="{FF2B5EF4-FFF2-40B4-BE49-F238E27FC236}">
                <a16:creationId xmlns:a16="http://schemas.microsoft.com/office/drawing/2014/main" id="{C333FFEF-D3F7-1BF6-2D91-C871643B75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377" y="2981853"/>
            <a:ext cx="1270445" cy="1270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Empty bucket - Free shapes icons">
            <a:extLst>
              <a:ext uri="{FF2B5EF4-FFF2-40B4-BE49-F238E27FC236}">
                <a16:creationId xmlns:a16="http://schemas.microsoft.com/office/drawing/2014/main" id="{F66B5CD2-4656-7457-2F03-1C6A46D49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298" y="2981853"/>
            <a:ext cx="1270445" cy="1270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Empty bucket - Free shapes icons">
            <a:extLst>
              <a:ext uri="{FF2B5EF4-FFF2-40B4-BE49-F238E27FC236}">
                <a16:creationId xmlns:a16="http://schemas.microsoft.com/office/drawing/2014/main" id="{5F788A28-5F89-3550-EDAE-BD9BE3B80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5221" y="2981853"/>
            <a:ext cx="1270445" cy="1270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Empty bucket - Free shapes icons">
            <a:extLst>
              <a:ext uri="{FF2B5EF4-FFF2-40B4-BE49-F238E27FC236}">
                <a16:creationId xmlns:a16="http://schemas.microsoft.com/office/drawing/2014/main" id="{35DF373F-8502-0E5D-F66D-CC3DA37CD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1188" y="2981853"/>
            <a:ext cx="1270445" cy="1270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0" descr="Empty bucket - Free shapes icons">
            <a:extLst>
              <a:ext uri="{FF2B5EF4-FFF2-40B4-BE49-F238E27FC236}">
                <a16:creationId xmlns:a16="http://schemas.microsoft.com/office/drawing/2014/main" id="{C7A11C2A-CA03-B31D-6D04-B56E7A520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8110" y="2981853"/>
            <a:ext cx="1270445" cy="1270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Google Shape;399;p48">
            <a:extLst>
              <a:ext uri="{FF2B5EF4-FFF2-40B4-BE49-F238E27FC236}">
                <a16:creationId xmlns:a16="http://schemas.microsoft.com/office/drawing/2014/main" id="{9E208126-D390-2847-C891-B55E2D17DA00}"/>
              </a:ext>
            </a:extLst>
          </p:cNvPr>
          <p:cNvSpPr/>
          <p:nvPr/>
        </p:nvSpPr>
        <p:spPr>
          <a:xfrm>
            <a:off x="2037899" y="3673575"/>
            <a:ext cx="400957" cy="44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b="1" dirty="0">
                <a:solidFill>
                  <a:schemeClr val="bg1"/>
                </a:solidFill>
                <a:latin typeface="Trebuchet MS" panose="020B0703020202090204" pitchFamily="34" charset="0"/>
                <a:sym typeface="Century Gothic"/>
              </a:rPr>
              <a:t>0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rebuchet MS" panose="020B0703020202090204" pitchFamily="34" charset="0"/>
            </a:endParaRPr>
          </a:p>
        </p:txBody>
      </p:sp>
      <p:sp>
        <p:nvSpPr>
          <p:cNvPr id="15" name="Google Shape;399;p48">
            <a:extLst>
              <a:ext uri="{FF2B5EF4-FFF2-40B4-BE49-F238E27FC236}">
                <a16:creationId xmlns:a16="http://schemas.microsoft.com/office/drawing/2014/main" id="{24791D3B-9BF3-8706-23EC-6883D61CFEE4}"/>
              </a:ext>
            </a:extLst>
          </p:cNvPr>
          <p:cNvSpPr/>
          <p:nvPr/>
        </p:nvSpPr>
        <p:spPr>
          <a:xfrm>
            <a:off x="3125820" y="3668463"/>
            <a:ext cx="400957" cy="44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b="1" dirty="0">
                <a:solidFill>
                  <a:schemeClr val="bg1"/>
                </a:solidFill>
                <a:latin typeface="Trebuchet MS" panose="020B0703020202090204" pitchFamily="34" charset="0"/>
                <a:sym typeface="Century Gothic"/>
              </a:rPr>
              <a:t>1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rebuchet MS" panose="020B0703020202090204" pitchFamily="34" charset="0"/>
            </a:endParaRPr>
          </a:p>
        </p:txBody>
      </p:sp>
      <p:sp>
        <p:nvSpPr>
          <p:cNvPr id="16" name="Google Shape;399;p48">
            <a:extLst>
              <a:ext uri="{FF2B5EF4-FFF2-40B4-BE49-F238E27FC236}">
                <a16:creationId xmlns:a16="http://schemas.microsoft.com/office/drawing/2014/main" id="{05B6143A-57F0-B7E6-8008-9BE52997A7BB}"/>
              </a:ext>
            </a:extLst>
          </p:cNvPr>
          <p:cNvSpPr/>
          <p:nvPr/>
        </p:nvSpPr>
        <p:spPr>
          <a:xfrm>
            <a:off x="4211943" y="3673574"/>
            <a:ext cx="400957" cy="44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rebuchet MS" panose="020B0703020202090204" pitchFamily="34" charset="0"/>
                <a:sym typeface="Century Gothic"/>
              </a:rPr>
              <a:t>2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rebuchet MS" panose="020B0703020202090204" pitchFamily="34" charset="0"/>
            </a:endParaRPr>
          </a:p>
        </p:txBody>
      </p:sp>
      <p:sp>
        <p:nvSpPr>
          <p:cNvPr id="17" name="Google Shape;399;p48">
            <a:extLst>
              <a:ext uri="{FF2B5EF4-FFF2-40B4-BE49-F238E27FC236}">
                <a16:creationId xmlns:a16="http://schemas.microsoft.com/office/drawing/2014/main" id="{94DBC978-1629-CA05-D84F-0398508E142C}"/>
              </a:ext>
            </a:extLst>
          </p:cNvPr>
          <p:cNvSpPr/>
          <p:nvPr/>
        </p:nvSpPr>
        <p:spPr>
          <a:xfrm>
            <a:off x="5307913" y="3673573"/>
            <a:ext cx="400957" cy="44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rebuchet MS" panose="020B0703020202090204" pitchFamily="34" charset="0"/>
                <a:sym typeface="Century Gothic"/>
              </a:rPr>
              <a:t>3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rebuchet MS" panose="020B0703020202090204" pitchFamily="34" charset="0"/>
            </a:endParaRPr>
          </a:p>
        </p:txBody>
      </p:sp>
      <p:sp>
        <p:nvSpPr>
          <p:cNvPr id="18" name="Google Shape;399;p48">
            <a:extLst>
              <a:ext uri="{FF2B5EF4-FFF2-40B4-BE49-F238E27FC236}">
                <a16:creationId xmlns:a16="http://schemas.microsoft.com/office/drawing/2014/main" id="{329D2493-3D50-65C9-3746-225EFA0CF64C}"/>
              </a:ext>
            </a:extLst>
          </p:cNvPr>
          <p:cNvSpPr/>
          <p:nvPr/>
        </p:nvSpPr>
        <p:spPr>
          <a:xfrm>
            <a:off x="6360835" y="3668463"/>
            <a:ext cx="400957" cy="44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rebuchet MS" panose="020B0703020202090204" pitchFamily="34" charset="0"/>
                <a:sym typeface="Century Gothic"/>
              </a:rPr>
              <a:t>4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rebuchet MS" panose="020B0703020202090204" pitchFamily="34" charset="0"/>
            </a:endParaRP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7D61B7D-4BD6-3105-7991-2DD7C10DA827}"/>
              </a:ext>
            </a:extLst>
          </p:cNvPr>
          <p:cNvSpPr txBox="1">
            <a:spLocks/>
          </p:cNvSpPr>
          <p:nvPr/>
        </p:nvSpPr>
        <p:spPr>
          <a:xfrm>
            <a:off x="1212399" y="1743735"/>
            <a:ext cx="2051956" cy="2970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300" b="0" dirty="0">
                <a:latin typeface="Consolas" panose="020B0609020204030204" pitchFamily="49" charset="0"/>
                <a:cs typeface="Consolas" panose="020B0609020204030204" pitchFamily="49" charset="0"/>
              </a:rPr>
              <a:t>file0 = ‘image_0.tif’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DA770FED-01EC-FC36-5FE5-55BF8E98B5C0}"/>
              </a:ext>
            </a:extLst>
          </p:cNvPr>
          <p:cNvSpPr txBox="1">
            <a:spLocks/>
          </p:cNvSpPr>
          <p:nvPr/>
        </p:nvSpPr>
        <p:spPr>
          <a:xfrm>
            <a:off x="2256542" y="2161647"/>
            <a:ext cx="2051956" cy="2970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300" b="0" dirty="0">
                <a:latin typeface="Consolas" panose="020B0609020204030204" pitchFamily="49" charset="0"/>
                <a:cs typeface="Consolas" panose="020B0609020204030204" pitchFamily="49" charset="0"/>
              </a:rPr>
              <a:t>file1 = ‘image_1.tif’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CF0146F-FA7E-5E67-1966-96F98FD839F4}"/>
              </a:ext>
            </a:extLst>
          </p:cNvPr>
          <p:cNvCxnSpPr>
            <a:cxnSpLocks/>
          </p:cNvCxnSpPr>
          <p:nvPr/>
        </p:nvCxnSpPr>
        <p:spPr>
          <a:xfrm>
            <a:off x="2192303" y="2040736"/>
            <a:ext cx="0" cy="1437506"/>
          </a:xfrm>
          <a:prstGeom prst="straightConnector1">
            <a:avLst/>
          </a:prstGeom>
          <a:ln w="38100">
            <a:solidFill>
              <a:schemeClr val="accent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FB12BD4-E4F9-5523-D33B-5D0CDA9C7D38}"/>
              </a:ext>
            </a:extLst>
          </p:cNvPr>
          <p:cNvCxnSpPr>
            <a:cxnSpLocks/>
            <a:stCxn id="20" idx="2"/>
          </p:cNvCxnSpPr>
          <p:nvPr/>
        </p:nvCxnSpPr>
        <p:spPr>
          <a:xfrm flipH="1">
            <a:off x="3269895" y="2458649"/>
            <a:ext cx="12625" cy="1019593"/>
          </a:xfrm>
          <a:prstGeom prst="straightConnector1">
            <a:avLst/>
          </a:prstGeom>
          <a:ln w="38100">
            <a:solidFill>
              <a:schemeClr val="accent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Google Shape;399;p48">
            <a:extLst>
              <a:ext uri="{FF2B5EF4-FFF2-40B4-BE49-F238E27FC236}">
                <a16:creationId xmlns:a16="http://schemas.microsoft.com/office/drawing/2014/main" id="{1FFF04E1-5B6E-36F7-8255-8515291A22E2}"/>
              </a:ext>
            </a:extLst>
          </p:cNvPr>
          <p:cNvSpPr/>
          <p:nvPr/>
        </p:nvSpPr>
        <p:spPr>
          <a:xfrm>
            <a:off x="3924997" y="4545931"/>
            <a:ext cx="1080669" cy="44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  <a:lumOff val="25000"/>
                  </a:schemeClr>
                </a:solidFill>
                <a:effectLst/>
                <a:uLnTx/>
                <a:uFillTx/>
                <a:latin typeface="Trebuchet MS" panose="020B0703020202090204" pitchFamily="34" charset="0"/>
              </a:rPr>
              <a:t>images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chemeClr val="accent1">
                  <a:lumMod val="75000"/>
                  <a:lumOff val="25000"/>
                </a:schemeClr>
              </a:solidFill>
              <a:effectLst/>
              <a:uLnTx/>
              <a:uFillTx/>
              <a:latin typeface="Trebuchet MS" panose="020B0703020202090204" pitchFamily="34" charset="0"/>
            </a:endParaRP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9211C8E5-3767-F8F0-985A-8F15E6AE1CFE}"/>
              </a:ext>
            </a:extLst>
          </p:cNvPr>
          <p:cNvSpPr/>
          <p:nvPr/>
        </p:nvSpPr>
        <p:spPr>
          <a:xfrm rot="16200000">
            <a:off x="4146766" y="1772921"/>
            <a:ext cx="447354" cy="5231215"/>
          </a:xfrm>
          <a:prstGeom prst="leftBrace">
            <a:avLst>
              <a:gd name="adj1" fmla="val 0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06D2A935-8E6F-E8C1-AD2B-E146DC6FD7C3}"/>
              </a:ext>
            </a:extLst>
          </p:cNvPr>
          <p:cNvSpPr txBox="1">
            <a:spLocks/>
          </p:cNvSpPr>
          <p:nvPr/>
        </p:nvSpPr>
        <p:spPr>
          <a:xfrm>
            <a:off x="7559318" y="2149685"/>
            <a:ext cx="1584682" cy="57416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300" b="0" dirty="0">
                <a:latin typeface="Consolas" panose="020B0609020204030204" pitchFamily="49" charset="0"/>
                <a:cs typeface="Consolas" panose="020B0609020204030204" pitchFamily="49" charset="0"/>
              </a:rPr>
              <a:t>print(images[0])</a:t>
            </a:r>
          </a:p>
          <a:p>
            <a:pPr marL="0" indent="0">
              <a:buNone/>
            </a:pPr>
            <a:r>
              <a:rPr lang="en-GB" sz="1300" b="0" dirty="0">
                <a:latin typeface="Trebuchet MS" panose="020B0703020202090204" pitchFamily="34" charset="0"/>
                <a:cs typeface="Consolas" panose="020B0609020204030204" pitchFamily="49" charset="0"/>
              </a:rPr>
              <a:t>‘image_0.tif’</a:t>
            </a:r>
          </a:p>
        </p:txBody>
      </p:sp>
    </p:spTree>
    <p:extLst>
      <p:ext uri="{BB962C8B-B14F-4D97-AF65-F5344CB8AC3E}">
        <p14:creationId xmlns:p14="http://schemas.microsoft.com/office/powerpoint/2010/main" val="10693795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A63FF-BC44-BD58-2733-91CD90D03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6BBC8DE-3ADC-FB40-549F-95CDD84619B3}"/>
              </a:ext>
            </a:extLst>
          </p:cNvPr>
          <p:cNvSpPr txBox="1">
            <a:spLocks/>
          </p:cNvSpPr>
          <p:nvPr/>
        </p:nvSpPr>
        <p:spPr>
          <a:xfrm>
            <a:off x="2396711" y="710408"/>
            <a:ext cx="4865326" cy="675000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US" sz="5000" dirty="0"/>
              <a:t>INSTALLATIONS</a:t>
            </a:r>
          </a:p>
        </p:txBody>
      </p:sp>
      <p:pic>
        <p:nvPicPr>
          <p:cNvPr id="2" name="Picture 1" descr="A qr code with black squares and dots&#10;&#10;AI-generated content may be incorrect.">
            <a:extLst>
              <a:ext uri="{FF2B5EF4-FFF2-40B4-BE49-F238E27FC236}">
                <a16:creationId xmlns:a16="http://schemas.microsoft.com/office/drawing/2014/main" id="{494CD5A7-BE8B-5DB2-76DE-28F466381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233" y="1660194"/>
            <a:ext cx="2287534" cy="228753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F76EAF0-5FEB-ADAF-F513-5187E525546F}"/>
              </a:ext>
            </a:extLst>
          </p:cNvPr>
          <p:cNvSpPr txBox="1">
            <a:spLocks/>
          </p:cNvSpPr>
          <p:nvPr/>
        </p:nvSpPr>
        <p:spPr>
          <a:xfrm>
            <a:off x="3174229" y="3759753"/>
            <a:ext cx="2959332" cy="474062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 fontScale="85000" lnSpcReduction="10000"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  <a:buClrTx/>
            </a:pPr>
            <a:r>
              <a:rPr lang="en-US" sz="1900" dirty="0">
                <a:solidFill>
                  <a:srgbClr val="000000"/>
                </a:solidFill>
                <a:latin typeface="Trebuchet MS" panose="020B0603020202020204"/>
              </a:rPr>
              <a:t>https://</a:t>
            </a:r>
            <a:r>
              <a:rPr lang="en-US" sz="1900" dirty="0" err="1">
                <a:solidFill>
                  <a:srgbClr val="000000"/>
                </a:solidFill>
                <a:latin typeface="Trebuchet MS" panose="020B0603020202020204"/>
              </a:rPr>
              <a:t>tinyurl.com</a:t>
            </a:r>
            <a:r>
              <a:rPr lang="en-US" sz="1900" dirty="0">
                <a:solidFill>
                  <a:srgbClr val="000000"/>
                </a:solidFill>
                <a:latin typeface="Trebuchet MS" panose="020B0603020202020204"/>
              </a:rPr>
              <a:t>/yr2v7ajc</a:t>
            </a:r>
            <a:endParaRPr lang="en-US" sz="1400" b="0" dirty="0">
              <a:solidFill>
                <a:srgbClr val="000000">
                  <a:lumMod val="75000"/>
                  <a:lumOff val="25000"/>
                </a:srgbClr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5898633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0317E-CDCA-4254-411A-06BB53403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DC5A47C-628A-F051-450D-CD71FFA5FEA7}"/>
              </a:ext>
            </a:extLst>
          </p:cNvPr>
          <p:cNvSpPr txBox="1">
            <a:spLocks/>
          </p:cNvSpPr>
          <p:nvPr/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US"/>
              <a:t>CHECKLIST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6ED1CA-F15C-73A8-ED41-4885EA6B5256}"/>
              </a:ext>
            </a:extLst>
          </p:cNvPr>
          <p:cNvSpPr txBox="1">
            <a:spLocks/>
          </p:cNvSpPr>
          <p:nvPr/>
        </p:nvSpPr>
        <p:spPr>
          <a:xfrm>
            <a:off x="360001" y="1196883"/>
            <a:ext cx="8460000" cy="1542056"/>
          </a:xfrm>
          <a:prstGeom prst="rect">
            <a:avLst/>
          </a:prstGeom>
        </p:spPr>
        <p:txBody>
          <a:bodyPr vert="horz" lIns="0" tIns="0" rIns="0" bIns="0" numCol="1" spcCol="0" rtlCol="0">
            <a:no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q"/>
            </a:pPr>
            <a:r>
              <a:rPr lang="en-GB" b="0" i="1"/>
              <a:t>Miniconda</a:t>
            </a:r>
            <a:r>
              <a:rPr lang="en-GB" b="0"/>
              <a:t> is installed</a:t>
            </a:r>
          </a:p>
          <a:p>
            <a:pPr>
              <a:buFont typeface="Wingdings" pitchFamily="2" charset="2"/>
              <a:buChar char="q"/>
            </a:pPr>
            <a:endParaRPr lang="en-GB" b="0"/>
          </a:p>
          <a:p>
            <a:pPr>
              <a:buFont typeface="Wingdings" pitchFamily="2" charset="2"/>
              <a:buChar char="q"/>
            </a:pPr>
            <a:r>
              <a:rPr lang="en-GB" b="0"/>
              <a:t>Demo data is downloaded – demo images, jupyter notebooks, and YAML file</a:t>
            </a:r>
          </a:p>
          <a:p>
            <a:pPr lvl="4">
              <a:buClrTx/>
              <a:buFont typeface="Wingdings" pitchFamily="2" charset="2"/>
              <a:buChar char="Ø"/>
            </a:pPr>
            <a:r>
              <a:rPr lang="en-GB" sz="1400" b="1"/>
              <a:t>Into a location on your hard drive that is easy to find!</a:t>
            </a:r>
            <a:endParaRPr lang="en-GB" sz="1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D5B282-6C1F-8D93-FB59-0ABFD7D0231B}"/>
              </a:ext>
            </a:extLst>
          </p:cNvPr>
          <p:cNvSpPr txBox="1"/>
          <p:nvPr/>
        </p:nvSpPr>
        <p:spPr>
          <a:xfrm>
            <a:off x="1944809" y="2816807"/>
            <a:ext cx="5001793" cy="1654299"/>
          </a:xfrm>
          <a:prstGeom prst="rect">
            <a:avLst/>
          </a:prstGeom>
          <a:noFill/>
          <a:ln>
            <a:solidFill>
              <a:srgbClr val="EDA3A5"/>
            </a:solidFill>
          </a:ln>
        </p:spPr>
        <p:txBody>
          <a:bodyPr wrap="square" rtlCol="0">
            <a:spAutoFit/>
          </a:bodyPr>
          <a:lstStyle/>
          <a:p>
            <a:pPr algn="l" rtl="0" fontAlgn="base">
              <a:lnSpc>
                <a:spcPts val="3525"/>
              </a:lnSpc>
              <a:buNone/>
            </a:pPr>
            <a:r>
              <a:rPr lang="en-GB" sz="1400" b="0" i="0" u="none" strike="noStrike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Make sure there are </a:t>
            </a:r>
            <a:r>
              <a:rPr lang="en-GB" sz="1400" b="1" i="0" u="none" strike="noStrike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no spaces </a:t>
            </a:r>
            <a:r>
              <a:rPr lang="en-GB" sz="1400" b="0" i="0" u="none" strike="noStrike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in the </a:t>
            </a:r>
            <a:r>
              <a:rPr lang="en-GB" sz="1400" b="0" i="0" u="none" strike="noStrike" dirty="0" err="1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filepath</a:t>
            </a:r>
            <a:r>
              <a:rPr lang="en-GB" sz="1400" b="0" i="0" u="none" strike="noStrike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!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​</a:t>
            </a:r>
            <a:endParaRPr lang="en-US" b="0" i="0" dirty="0">
              <a:solidFill>
                <a:schemeClr val="accent1"/>
              </a:solidFill>
              <a:effectLst/>
              <a:latin typeface="Trebuchet MS" panose="020B0703020202090204" pitchFamily="34" charset="0"/>
            </a:endParaRPr>
          </a:p>
          <a:p>
            <a:pPr algn="l" rtl="0" fontAlgn="base">
              <a:lnSpc>
                <a:spcPts val="3525"/>
              </a:lnSpc>
              <a:buFont typeface="Arial" panose="020B0604020202020204" pitchFamily="34" charset="0"/>
              <a:buChar char="•"/>
            </a:pPr>
            <a:r>
              <a:rPr lang="en-GB" sz="1400" b="0" i="1" u="none" strike="noStrike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C:\Users\</a:t>
            </a:r>
            <a:r>
              <a:rPr lang="en-GB" sz="1400" b="0" i="1" u="none" strike="noStrike" dirty="0" err="1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salgues</a:t>
            </a:r>
            <a:r>
              <a:rPr lang="en-GB" sz="1400" b="0" i="1" u="none" strike="noStrike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\Desktop </a:t>
            </a:r>
            <a:r>
              <a:rPr lang="en-GB" sz="1400" b="0" i="0" u="none" strike="noStrike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✔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​</a:t>
            </a:r>
            <a:endParaRPr lang="en-US" b="0" i="0" dirty="0">
              <a:solidFill>
                <a:schemeClr val="accent1"/>
              </a:solidFill>
              <a:effectLst/>
              <a:latin typeface="Trebuchet MS" panose="020B0703020202090204" pitchFamily="34" charset="0"/>
            </a:endParaRPr>
          </a:p>
          <a:p>
            <a:pPr algn="l" rtl="0" fontAlgn="base">
              <a:lnSpc>
                <a:spcPts val="3525"/>
              </a:lnSpc>
              <a:buFont typeface="Arial" panose="020B0604020202020204" pitchFamily="34" charset="0"/>
              <a:buChar char="•"/>
            </a:pPr>
            <a:r>
              <a:rPr lang="en-GB" sz="1400" b="0" i="1" u="none" strike="noStrike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C:\Users\</a:t>
            </a:r>
            <a:r>
              <a:rPr lang="en-GB" sz="1400" b="0" i="1" u="none" strike="noStrike" dirty="0" err="1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salgues</a:t>
            </a:r>
            <a:r>
              <a:rPr lang="en-GB" sz="1400" b="0" i="1" u="none" strike="noStrike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\OneDrive - The Francis Crick Institute </a:t>
            </a:r>
            <a:r>
              <a:rPr lang="en-GB" sz="1400" b="0" i="0" u="none" strike="noStrike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❌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Trebuchet MS" panose="020B0703020202090204" pitchFamily="34" charset="0"/>
              </a:rPr>
              <a:t>​</a:t>
            </a:r>
            <a:endParaRPr lang="en-US" b="0" i="0" dirty="0">
              <a:solidFill>
                <a:schemeClr val="accent1"/>
              </a:solidFill>
              <a:effectLst/>
              <a:latin typeface="Trebuchet MS" panose="020B0703020202090204" pitchFamily="34" charset="0"/>
            </a:endParaRPr>
          </a:p>
          <a:p>
            <a:endParaRPr lang="en-GB" dirty="0">
              <a:solidFill>
                <a:schemeClr val="accent1"/>
              </a:solidFill>
              <a:latin typeface="Trebuchet MS" panose="020B0703020202090204" pitchFamily="34" charset="0"/>
            </a:endParaRPr>
          </a:p>
        </p:txBody>
      </p:sp>
      <p:pic>
        <p:nvPicPr>
          <p:cNvPr id="8" name="Picture 7" descr="A qr code with black squares and dots&#10;&#10;AI-generated content may be incorrect.">
            <a:extLst>
              <a:ext uri="{FF2B5EF4-FFF2-40B4-BE49-F238E27FC236}">
                <a16:creationId xmlns:a16="http://schemas.microsoft.com/office/drawing/2014/main" id="{ADD70693-A6E2-61C2-9EDE-C8E2F4A16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231" y="2289788"/>
            <a:ext cx="1143767" cy="114376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CAF193B-A7A2-84C2-7934-3FB2502ACFC5}"/>
              </a:ext>
            </a:extLst>
          </p:cNvPr>
          <p:cNvSpPr txBox="1">
            <a:spLocks/>
          </p:cNvSpPr>
          <p:nvPr/>
        </p:nvSpPr>
        <p:spPr>
          <a:xfrm>
            <a:off x="7236783" y="3298425"/>
            <a:ext cx="1950664" cy="345531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  <a:buClrTx/>
            </a:pPr>
            <a:r>
              <a:rPr lang="en-US" sz="1000" dirty="0">
                <a:solidFill>
                  <a:srgbClr val="000000"/>
                </a:solidFill>
                <a:latin typeface="Trebuchet MS" panose="020B0603020202020204"/>
              </a:rPr>
              <a:t>https://</a:t>
            </a:r>
            <a:r>
              <a:rPr lang="en-US" sz="1000" dirty="0" err="1">
                <a:solidFill>
                  <a:srgbClr val="000000"/>
                </a:solidFill>
                <a:latin typeface="Trebuchet MS" panose="020B0603020202020204"/>
              </a:rPr>
              <a:t>tinyurl.com</a:t>
            </a:r>
            <a:r>
              <a:rPr lang="en-US" sz="1000" dirty="0">
                <a:solidFill>
                  <a:srgbClr val="000000"/>
                </a:solidFill>
                <a:latin typeface="Trebuchet MS" panose="020B0603020202020204"/>
              </a:rPr>
              <a:t>/yr2v7ajc</a:t>
            </a:r>
            <a:endParaRPr lang="en-US" sz="1000" b="0" dirty="0">
              <a:solidFill>
                <a:srgbClr val="000000">
                  <a:lumMod val="75000"/>
                  <a:lumOff val="25000"/>
                </a:srgbClr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2570633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D66C70-36D1-9249-AD1F-4B9C7369F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29</a:t>
            </a:fld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5C8FAA-FC8B-2E3A-DCE4-2332CB0B8F53}"/>
              </a:ext>
            </a:extLst>
          </p:cNvPr>
          <p:cNvSpPr txBox="1"/>
          <p:nvPr/>
        </p:nvSpPr>
        <p:spPr>
          <a:xfrm>
            <a:off x="6404695" y="1680107"/>
            <a:ext cx="2622347" cy="2292935"/>
          </a:xfrm>
          <a:prstGeom prst="rect">
            <a:avLst/>
          </a:prstGeom>
          <a:noFill/>
          <a:ln>
            <a:solidFill>
              <a:srgbClr val="EDA3A5"/>
            </a:solidFill>
          </a:ln>
        </p:spPr>
        <p:txBody>
          <a:bodyPr wrap="square" rtlCol="0">
            <a:spAutoFit/>
          </a:bodyPr>
          <a:lstStyle/>
          <a:p>
            <a:r>
              <a:rPr lang="en-GB" sz="1300" b="1" dirty="0">
                <a:latin typeface="Trebuchet MS" panose="020B0703020202090204" pitchFamily="34" charset="0"/>
              </a:rPr>
              <a:t>Useful tips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300" dirty="0">
                <a:latin typeface="Trebuchet MS" panose="020B0703020202090204" pitchFamily="34" charset="0"/>
              </a:rPr>
              <a:t>Autocomplete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300" dirty="0">
              <a:latin typeface="Trebuchet MS" panose="020B070302020209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300" dirty="0">
              <a:latin typeface="Trebuchet MS" panose="020B070302020209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300" dirty="0">
              <a:latin typeface="Trebuchet MS" panose="020B070302020209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300" dirty="0">
                <a:latin typeface="Trebuchet MS" panose="020B0703020202090204" pitchFamily="34" charset="0"/>
              </a:rPr>
              <a:t>Retrieve previous commands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300" dirty="0">
              <a:latin typeface="Trebuchet MS" panose="020B070302020209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300" dirty="0">
              <a:latin typeface="Trebuchet MS" panose="020B070302020209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300" dirty="0">
              <a:latin typeface="Trebuchet MS" panose="020B070302020209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300" dirty="0">
              <a:latin typeface="Trebuchet MS" panose="020B070302020209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3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clear</a:t>
            </a:r>
            <a:r>
              <a:rPr lang="en-GB" sz="1300" dirty="0">
                <a:latin typeface="Trebuchet MS" panose="020B0703020202090204" pitchFamily="34" charset="0"/>
              </a:rPr>
              <a:t> to clear terminal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72650929-E9B2-E987-FBAE-DDCA578C7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95549"/>
            <a:ext cx="6161652" cy="3746571"/>
          </a:xfrm>
        </p:spPr>
        <p:txBody>
          <a:bodyPr>
            <a:normAutofit/>
          </a:bodyPr>
          <a:lstStyle/>
          <a:p>
            <a:r>
              <a:rPr lang="en-GB" b="0" dirty="0"/>
              <a:t>Open Terminal (Mac) or Anaconda Prompt (Windows)</a:t>
            </a:r>
          </a:p>
          <a:p>
            <a:endParaRPr lang="en-GB" b="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US" b="0" dirty="0"/>
              <a:t>Navigate to the folder where you downloaded the workshop data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pwd</a:t>
            </a:r>
            <a:r>
              <a:rPr lang="en-US" dirty="0"/>
              <a:t> – </a:t>
            </a:r>
            <a:r>
              <a:rPr lang="en-US" i="1" dirty="0"/>
              <a:t>print working directory; </a:t>
            </a:r>
            <a:r>
              <a:rPr lang="en-US" dirty="0"/>
              <a:t>where am I?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ls</a:t>
            </a:r>
            <a:r>
              <a:rPr lang="en-US" dirty="0"/>
              <a:t> – </a:t>
            </a:r>
            <a:r>
              <a:rPr lang="en-US" i="1" dirty="0"/>
              <a:t>list; </a:t>
            </a:r>
            <a:r>
              <a:rPr lang="en-US" dirty="0"/>
              <a:t>what is in the folder? </a:t>
            </a:r>
            <a:r>
              <a:rPr lang="en-US" b="1" dirty="0"/>
              <a:t>Macs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dir</a:t>
            </a:r>
            <a:r>
              <a:rPr lang="en-US" dirty="0"/>
              <a:t> – what is in the folder? </a:t>
            </a:r>
            <a:r>
              <a:rPr lang="en-US" b="1" dirty="0"/>
              <a:t>Windows</a:t>
            </a:r>
            <a:endParaRPr lang="en-US" dirty="0"/>
          </a:p>
          <a:p>
            <a:pPr lvl="2">
              <a:buFont typeface="Wingdings" pitchFamily="2" charset="2"/>
              <a:buChar char="§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cd</a:t>
            </a:r>
            <a:r>
              <a:rPr lang="en-US" dirty="0"/>
              <a:t> – </a:t>
            </a:r>
            <a:r>
              <a:rPr lang="en-US" i="1" dirty="0"/>
              <a:t>change directory, </a:t>
            </a:r>
            <a:r>
              <a:rPr lang="en-US" dirty="0"/>
              <a:t>go to…</a:t>
            </a:r>
            <a:endParaRPr lang="en-US" b="0" dirty="0"/>
          </a:p>
          <a:p>
            <a:pPr lvl="3">
              <a:buFont typeface="Wingdings" pitchFamily="2" charset="2"/>
              <a:buChar char="§"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cd</a:t>
            </a:r>
            <a:r>
              <a:rPr lang="en-US" sz="1400" dirty="0"/>
              <a:t> .. – go back one</a:t>
            </a:r>
          </a:p>
          <a:p>
            <a:pPr lvl="3">
              <a:buFont typeface="Wingdings" pitchFamily="2" charset="2"/>
              <a:buChar char="§"/>
            </a:pPr>
            <a:r>
              <a:rPr lang="en-US" sz="1400" b="0" dirty="0">
                <a:latin typeface="Consolas" panose="020B0609020204030204" pitchFamily="49" charset="0"/>
                <a:cs typeface="Consolas" panose="020B0609020204030204" pitchFamily="49" charset="0"/>
              </a:rPr>
              <a:t>cd ~ </a:t>
            </a:r>
            <a:r>
              <a:rPr lang="en-US" sz="1400" b="0" dirty="0"/>
              <a:t>– go to home folder</a:t>
            </a:r>
            <a:endParaRPr lang="en-US" b="0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2" name="Picture 4" descr="Tab Key Button. : r/Swiftkey">
            <a:extLst>
              <a:ext uri="{FF2B5EF4-FFF2-40B4-BE49-F238E27FC236}">
                <a16:creationId xmlns:a16="http://schemas.microsoft.com/office/drawing/2014/main" id="{E623F49B-CCC1-A58E-ADA4-E0A348CC4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507" y="2179044"/>
            <a:ext cx="880139" cy="560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70460FA6-99EF-8DF7-A9FE-11B760BC5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675000"/>
          </a:xfrm>
        </p:spPr>
        <p:txBody>
          <a:bodyPr/>
          <a:lstStyle/>
          <a:p>
            <a:r>
              <a:rPr lang="en-US" dirty="0"/>
              <a:t>NAVIGATING THE TERMINAL</a:t>
            </a:r>
          </a:p>
        </p:txBody>
      </p:sp>
      <p:pic>
        <p:nvPicPr>
          <p:cNvPr id="14" name="Picture 4" descr="Terminal (macOS) - Wikipedia">
            <a:extLst>
              <a:ext uri="{FF2B5EF4-FFF2-40B4-BE49-F238E27FC236}">
                <a16:creationId xmlns:a16="http://schemas.microsoft.com/office/drawing/2014/main" id="{EA12D2A4-011D-58E0-E073-C378B691E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530" y="1261467"/>
            <a:ext cx="917577" cy="917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3ED5E7BB-4BE8-9E1F-D975-A9036AEC7A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6" t="14634" r="6740" b="63604"/>
          <a:stretch>
            <a:fillRect/>
          </a:stretch>
        </p:blipFill>
        <p:spPr bwMode="auto">
          <a:xfrm>
            <a:off x="2669782" y="1387437"/>
            <a:ext cx="1902218" cy="78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Where's the Down key? - Microsoft Q&amp;A">
            <a:extLst>
              <a:ext uri="{FF2B5EF4-FFF2-40B4-BE49-F238E27FC236}">
                <a16:creationId xmlns:a16="http://schemas.microsoft.com/office/drawing/2014/main" id="{2905E83D-FB78-C6C4-7D9B-99C90BB4E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784" y="2964456"/>
            <a:ext cx="803862" cy="523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EF1CF7F-BE78-23D5-6834-32B180D6F054}"/>
              </a:ext>
            </a:extLst>
          </p:cNvPr>
          <p:cNvSpPr/>
          <p:nvPr/>
        </p:nvSpPr>
        <p:spPr>
          <a:xfrm>
            <a:off x="7549116" y="2964456"/>
            <a:ext cx="308344" cy="56032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7187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C6FD6-13CD-6D48-979C-136CB06D7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640" y="732865"/>
            <a:ext cx="7330970" cy="3951063"/>
          </a:xfrm>
        </p:spPr>
        <p:txBody>
          <a:bodyPr>
            <a:normAutofit fontScale="92500" lnSpcReduction="10000"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400" dirty="0">
              <a:ea typeface="Trebuchet MS"/>
              <a:cs typeface="Trebuchet MS"/>
              <a:sym typeface="Trebuchet MS"/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ea typeface="Trebuchet MS"/>
                <a:cs typeface="Trebuchet MS"/>
                <a:sym typeface="Trebuchet MS"/>
              </a:rPr>
              <a:t>15:30 Introduction to 3D segmentation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ea typeface="Trebuchet MS"/>
                <a:cs typeface="Trebuchet MS"/>
                <a:sym typeface="Trebuchet MS"/>
              </a:rPr>
              <a:t>16:00 Basics of coding and navigating the Terminal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ea typeface="Trebuchet MS"/>
                <a:cs typeface="Trebuchet MS"/>
                <a:sym typeface="Trebuchet MS"/>
              </a:rPr>
              <a:t>16:30 Installations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400" dirty="0">
              <a:ea typeface="Trebuchet MS"/>
              <a:cs typeface="Trebuchet MS"/>
              <a:sym typeface="Trebuchet MS"/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ea typeface="Trebuchet MS"/>
                <a:cs typeface="Trebuchet MS"/>
                <a:sym typeface="Trebuchet MS"/>
              </a:rPr>
              <a:t>16:45 Coffee break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400" dirty="0">
              <a:ea typeface="Trebuchet MS"/>
              <a:cs typeface="Trebuchet MS"/>
              <a:sym typeface="Trebuchet MS"/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ea typeface="Trebuchet MS"/>
                <a:cs typeface="Trebuchet MS"/>
                <a:sym typeface="Trebuchet MS"/>
              </a:rPr>
              <a:t>17:00 Practical – 3D segmentation in </a:t>
            </a:r>
            <a:r>
              <a:rPr lang="en-GB" sz="1400" dirty="0" err="1">
                <a:ea typeface="Trebuchet MS"/>
                <a:cs typeface="Trebuchet MS"/>
                <a:sym typeface="Trebuchet MS"/>
              </a:rPr>
              <a:t>Jupyter</a:t>
            </a:r>
            <a:r>
              <a:rPr lang="en-GB" sz="1400" dirty="0">
                <a:ea typeface="Trebuchet MS"/>
                <a:cs typeface="Trebuchet MS"/>
                <a:sym typeface="Trebuchet MS"/>
              </a:rPr>
              <a:t> notebooks: Watershed &amp; </a:t>
            </a:r>
            <a:r>
              <a:rPr lang="en-GB" sz="1400" dirty="0" err="1">
                <a:ea typeface="Trebuchet MS"/>
                <a:cs typeface="Trebuchet MS"/>
                <a:sym typeface="Trebuchet MS"/>
              </a:rPr>
              <a:t>StarDist</a:t>
            </a:r>
            <a:endParaRPr lang="en-GB" sz="1400" dirty="0">
              <a:ea typeface="Trebuchet MS"/>
              <a:cs typeface="Trebuchet MS"/>
              <a:sym typeface="Trebuchet MS"/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ea typeface="Trebuchet MS"/>
                <a:cs typeface="Trebuchet MS"/>
                <a:sym typeface="Trebuchet MS"/>
              </a:rPr>
              <a:t>	</a:t>
            </a:r>
            <a:r>
              <a:rPr lang="en-GB" sz="1200" dirty="0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17.00 - 17.10 – </a:t>
            </a:r>
            <a:r>
              <a:rPr lang="en-GB" sz="1200" dirty="0" err="1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conda</a:t>
            </a:r>
            <a:r>
              <a:rPr lang="en-GB" sz="1200" dirty="0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 environment creation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	17.10– 17.15 – </a:t>
            </a:r>
            <a:r>
              <a:rPr lang="en-GB" sz="1200" i="1" dirty="0" err="1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napari</a:t>
            </a:r>
            <a:endParaRPr lang="en-GB" sz="1200" dirty="0">
              <a:solidFill>
                <a:schemeClr val="accent1">
                  <a:lumMod val="75000"/>
                  <a:lumOff val="25000"/>
                </a:schemeClr>
              </a:solidFill>
              <a:ea typeface="Trebuchet MS"/>
              <a:cs typeface="Trebuchet MS"/>
              <a:sym typeface="Trebuchet MS"/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	17.15 – 17.30 – watershed in </a:t>
            </a:r>
            <a:r>
              <a:rPr lang="en-GB" sz="1200" dirty="0" err="1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Jupyter</a:t>
            </a:r>
            <a:endParaRPr lang="en-GB" sz="1200" dirty="0">
              <a:solidFill>
                <a:schemeClr val="accent1">
                  <a:lumMod val="75000"/>
                  <a:lumOff val="25000"/>
                </a:schemeClr>
              </a:solidFill>
              <a:ea typeface="Trebuchet MS"/>
              <a:cs typeface="Trebuchet MS"/>
              <a:sym typeface="Trebuchet MS"/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	17.30 – 18.00 – </a:t>
            </a:r>
            <a:r>
              <a:rPr lang="en-GB" sz="1200" dirty="0" err="1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StarDist</a:t>
            </a:r>
            <a:r>
              <a:rPr lang="en-GB" sz="1200" dirty="0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 in </a:t>
            </a:r>
            <a:r>
              <a:rPr lang="en-GB" sz="1200" dirty="0" err="1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Jupyter</a:t>
            </a:r>
            <a:endParaRPr lang="en-GB" sz="1200" dirty="0">
              <a:solidFill>
                <a:schemeClr val="accent1">
                  <a:lumMod val="75000"/>
                  <a:lumOff val="25000"/>
                </a:schemeClr>
              </a:solidFill>
              <a:ea typeface="Trebuchet MS"/>
              <a:cs typeface="Trebuchet MS"/>
              <a:sym typeface="Trebuchet MS"/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	18.00 – 18.30 – data analysis in </a:t>
            </a:r>
            <a:r>
              <a:rPr lang="en-GB" sz="1200" dirty="0" err="1">
                <a:solidFill>
                  <a:schemeClr val="accent1">
                    <a:lumMod val="75000"/>
                    <a:lumOff val="25000"/>
                  </a:schemeClr>
                </a:solidFill>
                <a:ea typeface="Trebuchet MS"/>
                <a:cs typeface="Trebuchet MS"/>
                <a:sym typeface="Trebuchet MS"/>
              </a:rPr>
              <a:t>Jupyter</a:t>
            </a:r>
            <a:endParaRPr lang="en-GB" sz="1200" dirty="0">
              <a:solidFill>
                <a:schemeClr val="accent1">
                  <a:lumMod val="75000"/>
                  <a:lumOff val="25000"/>
                </a:schemeClr>
              </a:solidFill>
              <a:ea typeface="Trebuchet MS"/>
              <a:cs typeface="Trebuchet MS"/>
              <a:sym typeface="Trebuchet MS"/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ea typeface="Trebuchet MS"/>
                <a:cs typeface="Trebuchet MS"/>
                <a:sym typeface="Trebuchet MS"/>
              </a:rPr>
              <a:t>18.30 – 19.00 – wrap-up &amp; questions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400" dirty="0">
              <a:solidFill>
                <a:srgbClr val="FF0000"/>
              </a:solidFill>
              <a:ea typeface="Trebuchet MS"/>
              <a:cs typeface="Trebuchet MS"/>
              <a:sym typeface="Trebuchet MS"/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400" dirty="0">
              <a:ea typeface="Trebuchet MS"/>
              <a:cs typeface="Trebuchet MS"/>
              <a:sym typeface="Trebuchet M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1DE05E-3A11-9044-92C5-71F265639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pic>
        <p:nvPicPr>
          <p:cNvPr id="5" name="Picture 4" descr="A person smiling at the camera&#10;&#10;AI-generated content may be incorrect.">
            <a:extLst>
              <a:ext uri="{FF2B5EF4-FFF2-40B4-BE49-F238E27FC236}">
                <a16:creationId xmlns:a16="http://schemas.microsoft.com/office/drawing/2014/main" id="{2B910729-1CBB-E9C9-9C9D-D463C85970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431" r="9902"/>
          <a:stretch>
            <a:fillRect/>
          </a:stretch>
        </p:blipFill>
        <p:spPr>
          <a:xfrm>
            <a:off x="6680998" y="1085471"/>
            <a:ext cx="804306" cy="804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2814FB-BFA2-E305-8678-044C1265C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571" y="3131060"/>
            <a:ext cx="821733" cy="804306"/>
          </a:xfrm>
          <a:prstGeom prst="rect">
            <a:avLst/>
          </a:prstGeom>
        </p:spPr>
      </p:pic>
      <p:pic>
        <p:nvPicPr>
          <p:cNvPr id="7" name="Graphic 6" descr="Coffee outline">
            <a:extLst>
              <a:ext uri="{FF2B5EF4-FFF2-40B4-BE49-F238E27FC236}">
                <a16:creationId xmlns:a16="http://schemas.microsoft.com/office/drawing/2014/main" id="{3F53294C-D0C5-8461-4E3F-1F0FCEE87E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12365" y="2230178"/>
            <a:ext cx="341571" cy="34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3580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7ED09-FF81-4A33-D013-18BD1AB5A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7798083-0DB4-8409-5D79-FAA7D05997DD}"/>
              </a:ext>
            </a:extLst>
          </p:cNvPr>
          <p:cNvSpPr txBox="1">
            <a:spLocks/>
          </p:cNvSpPr>
          <p:nvPr/>
        </p:nvSpPr>
        <p:spPr>
          <a:xfrm>
            <a:off x="1673324" y="1769159"/>
            <a:ext cx="5797351" cy="2037297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FontTx/>
            </a:pPr>
            <a:r>
              <a:rPr lang="en-US" sz="5000" dirty="0"/>
              <a:t>NAP TIME</a:t>
            </a:r>
          </a:p>
          <a:p>
            <a:pPr algn="ctr">
              <a:buClrTx/>
              <a:buFontTx/>
            </a:pPr>
            <a:r>
              <a:rPr lang="en-US" sz="4000" dirty="0"/>
              <a:t>back </a:t>
            </a:r>
            <a:r>
              <a:rPr lang="en-US" sz="4000"/>
              <a:t>@ 17.00</a:t>
            </a:r>
            <a:endParaRPr lang="en-US" sz="4000" dirty="0"/>
          </a:p>
        </p:txBody>
      </p:sp>
      <p:pic>
        <p:nvPicPr>
          <p:cNvPr id="3" name="Graphic 2" descr="Coffee outline">
            <a:extLst>
              <a:ext uri="{FF2B5EF4-FFF2-40B4-BE49-F238E27FC236}">
                <a16:creationId xmlns:a16="http://schemas.microsoft.com/office/drawing/2014/main" id="{42723728-6B2C-B4ED-2AF9-5784EBBB15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33111" y="1862775"/>
            <a:ext cx="1050546" cy="1050546"/>
          </a:xfrm>
          <a:prstGeom prst="rect">
            <a:avLst/>
          </a:prstGeom>
        </p:spPr>
      </p:pic>
      <p:pic>
        <p:nvPicPr>
          <p:cNvPr id="6" name="Graphic 5" descr="Coffee beans outline">
            <a:extLst>
              <a:ext uri="{FF2B5EF4-FFF2-40B4-BE49-F238E27FC236}">
                <a16:creationId xmlns:a16="http://schemas.microsoft.com/office/drawing/2014/main" id="{1A0EEC39-5718-9D5D-5E09-545D60DFD7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27431" y="2163061"/>
            <a:ext cx="817378" cy="81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520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95FB9A1-5A30-D165-F43D-D9B727C0D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21E72-C160-F1ED-F722-C98904930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395" y="192598"/>
            <a:ext cx="6840000" cy="900878"/>
          </a:xfrm>
        </p:spPr>
        <p:txBody>
          <a:bodyPr>
            <a:normAutofit fontScale="90000"/>
          </a:bodyPr>
          <a:lstStyle/>
          <a:p>
            <a:r>
              <a:rPr lang="en-US" dirty="0"/>
              <a:t>CELLPOSE GUI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Installation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D09C9DE-9F73-CAAA-DC93-B3ADB8DBE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030" y="1193836"/>
            <a:ext cx="8345940" cy="37465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0" dirty="0"/>
              <a:t>1. Open Terminal (Mac) or Anaconda Prompt (Windows)</a:t>
            </a:r>
          </a:p>
          <a:p>
            <a:pPr marL="0" indent="0">
              <a:buNone/>
            </a:pPr>
            <a:r>
              <a:rPr lang="en-GB" b="0" dirty="0"/>
              <a:t>2. Making a new environment for </a:t>
            </a:r>
            <a:r>
              <a:rPr lang="en-GB" b="0" dirty="0" err="1"/>
              <a:t>cellpose</a:t>
            </a:r>
            <a:r>
              <a:rPr lang="en-GB" b="0" dirty="0"/>
              <a:t>:</a:t>
            </a:r>
          </a:p>
          <a:p>
            <a:pPr marL="0" indent="0" algn="ctr">
              <a:buNone/>
            </a:pPr>
            <a:r>
              <a:rPr lang="en-GB" b="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 create –-name </a:t>
            </a:r>
            <a:r>
              <a:rPr lang="en-GB" b="0" dirty="0" err="1">
                <a:latin typeface="Consolas" panose="020B0609020204030204" pitchFamily="49" charset="0"/>
                <a:cs typeface="Consolas" panose="020B0609020204030204" pitchFamily="49" charset="0"/>
              </a:rPr>
              <a:t>cellpose-gui</a:t>
            </a: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 python=3.10</a:t>
            </a:r>
          </a:p>
          <a:p>
            <a:pPr marL="0" indent="0">
              <a:buNone/>
            </a:pPr>
            <a:r>
              <a:rPr lang="en-GB" b="0" dirty="0"/>
              <a:t>3. Activate environment</a:t>
            </a:r>
          </a:p>
          <a:p>
            <a:pPr marL="0" indent="0" algn="ctr">
              <a:buNone/>
            </a:pPr>
            <a:r>
              <a:rPr lang="en-GB" b="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 activate </a:t>
            </a:r>
            <a:r>
              <a:rPr lang="en-GB" b="0" dirty="0" err="1">
                <a:latin typeface="Consolas" panose="020B0609020204030204" pitchFamily="49" charset="0"/>
                <a:cs typeface="Consolas" panose="020B0609020204030204" pitchFamily="49" charset="0"/>
              </a:rPr>
              <a:t>cellpose-gui</a:t>
            </a:r>
            <a:endParaRPr lang="en-GB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b="0" dirty="0"/>
              <a:t>4. Install </a:t>
            </a:r>
            <a:r>
              <a:rPr lang="en-GB" b="0" dirty="0" err="1"/>
              <a:t>cellpose</a:t>
            </a:r>
            <a:endParaRPr lang="en-GB" b="0" dirty="0"/>
          </a:p>
          <a:p>
            <a:pPr marL="0" indent="0" algn="ctr">
              <a:buNone/>
            </a:pP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python –m pip install </a:t>
            </a:r>
            <a:r>
              <a:rPr lang="en-GB" b="0" dirty="0" err="1">
                <a:latin typeface="Consolas" panose="020B0609020204030204" pitchFamily="49" charset="0"/>
                <a:cs typeface="Consolas" panose="020B0609020204030204" pitchFamily="49" charset="0"/>
              </a:rPr>
              <a:t>cellpose</a:t>
            </a: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GB" b="0" dirty="0" err="1">
                <a:latin typeface="Consolas" panose="020B0609020204030204" pitchFamily="49" charset="0"/>
                <a:cs typeface="Consolas" panose="020B0609020204030204" pitchFamily="49" charset="0"/>
              </a:rPr>
              <a:t>gui</a:t>
            </a: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GB" b="0" dirty="0"/>
              <a:t>5. Check it has been successfully installed. The following command should return a simple guideline</a:t>
            </a:r>
          </a:p>
          <a:p>
            <a:pPr marL="0" indent="0" algn="ctr">
              <a:buNone/>
            </a:pPr>
            <a:r>
              <a:rPr lang="en-GB" b="0" dirty="0" err="1">
                <a:latin typeface="Consolas" panose="020B0609020204030204" pitchFamily="49" charset="0"/>
                <a:cs typeface="Consolas" panose="020B0609020204030204" pitchFamily="49" charset="0"/>
              </a:rPr>
              <a:t>cellpose</a:t>
            </a: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 --help</a:t>
            </a:r>
            <a:endParaRPr lang="en-US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b="0" dirty="0"/>
              <a:t>6. Open </a:t>
            </a:r>
            <a:r>
              <a:rPr lang="en-GB" b="0" dirty="0" err="1"/>
              <a:t>cellpose</a:t>
            </a:r>
            <a:r>
              <a:rPr lang="en-GB" b="0" dirty="0"/>
              <a:t> for 3D analysis</a:t>
            </a:r>
          </a:p>
          <a:p>
            <a:pPr marL="0" indent="0" algn="ctr">
              <a:buNone/>
            </a:pP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python –m </a:t>
            </a:r>
            <a:r>
              <a:rPr lang="en-GB" b="0" dirty="0" err="1">
                <a:latin typeface="Consolas" panose="020B0609020204030204" pitchFamily="49" charset="0"/>
                <a:cs typeface="Consolas" panose="020B0609020204030204" pitchFamily="49" charset="0"/>
              </a:rPr>
              <a:t>cellpose</a:t>
            </a:r>
            <a:r>
              <a:rPr lang="en-GB" b="0" dirty="0">
                <a:latin typeface="Consolas" panose="020B0609020204030204" pitchFamily="49" charset="0"/>
                <a:cs typeface="Consolas" panose="020B0609020204030204" pitchFamily="49" charset="0"/>
              </a:rPr>
              <a:t> --</a:t>
            </a:r>
            <a:r>
              <a:rPr lang="en-GB" b="0" dirty="0" err="1">
                <a:latin typeface="Consolas" panose="020B0609020204030204" pitchFamily="49" charset="0"/>
                <a:cs typeface="Consolas" panose="020B0609020204030204" pitchFamily="49" charset="0"/>
              </a:rPr>
              <a:t>Zstack</a:t>
            </a:r>
            <a:endParaRPr lang="en-GB" b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1" name="Picture 2" descr="GitHub - MouseLand/cellpose: a generalist algorithm for cellular  segmentation with human-in-the-loop capabilities">
            <a:extLst>
              <a:ext uri="{FF2B5EF4-FFF2-40B4-BE49-F238E27FC236}">
                <a16:creationId xmlns:a16="http://schemas.microsoft.com/office/drawing/2014/main" id="{FF33E15B-A71E-5E56-6A43-E636A46D37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1610" y="218683"/>
            <a:ext cx="908246" cy="90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09595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2F292EB-F06B-8069-FBCF-35C384DC4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CELLPOSE GUI </a:t>
            </a:r>
          </a:p>
        </p:txBody>
      </p:sp>
      <p:pic>
        <p:nvPicPr>
          <p:cNvPr id="26626" name="Picture 2">
            <a:extLst>
              <a:ext uri="{FF2B5EF4-FFF2-40B4-BE49-F238E27FC236}">
                <a16:creationId xmlns:a16="http://schemas.microsoft.com/office/drawing/2014/main" id="{9F1DDAEA-14F0-69F9-07C9-1B25DDA09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875" y="789339"/>
            <a:ext cx="6047446" cy="43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407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qr code with black squares and dots&#10;&#10;AI-generated content may be incorrect.">
            <a:extLst>
              <a:ext uri="{FF2B5EF4-FFF2-40B4-BE49-F238E27FC236}">
                <a16:creationId xmlns:a16="http://schemas.microsoft.com/office/drawing/2014/main" id="{DBBF8CE7-C785-124A-83F0-A42ADF7C9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5685" y="909436"/>
            <a:ext cx="3175000" cy="3175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19CA2E7-099C-6492-7E40-94310707257C}"/>
              </a:ext>
            </a:extLst>
          </p:cNvPr>
          <p:cNvSpPr txBox="1">
            <a:spLocks/>
          </p:cNvSpPr>
          <p:nvPr/>
        </p:nvSpPr>
        <p:spPr>
          <a:xfrm>
            <a:off x="360001" y="270000"/>
            <a:ext cx="6768554" cy="675000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latin typeface="Trebuchet MS" panose="020B0603020202020204"/>
              </a:rPr>
              <a:t>DOWNLOAD THE WORKSHOP MATERIALS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7300AB7-7364-887F-66BE-CFEA82D86002}"/>
              </a:ext>
            </a:extLst>
          </p:cNvPr>
          <p:cNvSpPr txBox="1">
            <a:spLocks/>
          </p:cNvSpPr>
          <p:nvPr/>
        </p:nvSpPr>
        <p:spPr>
          <a:xfrm>
            <a:off x="5303519" y="3997033"/>
            <a:ext cx="2959332" cy="474062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 fontScale="85000" lnSpcReduction="10000"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  <a:buClrTx/>
            </a:pPr>
            <a:r>
              <a:rPr lang="en-US" sz="1900" dirty="0">
                <a:solidFill>
                  <a:srgbClr val="000000"/>
                </a:solidFill>
                <a:latin typeface="Trebuchet MS" panose="020B0603020202020204"/>
              </a:rPr>
              <a:t>https://</a:t>
            </a:r>
            <a:r>
              <a:rPr lang="en-US" sz="1900" dirty="0" err="1">
                <a:solidFill>
                  <a:srgbClr val="000000"/>
                </a:solidFill>
                <a:latin typeface="Trebuchet MS" panose="020B0603020202020204"/>
              </a:rPr>
              <a:t>tinyurl.com</a:t>
            </a:r>
            <a:r>
              <a:rPr lang="en-US" sz="1900" dirty="0">
                <a:solidFill>
                  <a:srgbClr val="000000"/>
                </a:solidFill>
                <a:latin typeface="Trebuchet MS" panose="020B0603020202020204"/>
              </a:rPr>
              <a:t>/yr2v7ajc</a:t>
            </a:r>
            <a:endParaRPr lang="en-US" sz="1400" b="0" dirty="0">
              <a:solidFill>
                <a:srgbClr val="000000">
                  <a:lumMod val="75000"/>
                  <a:lumOff val="25000"/>
                </a:srgbClr>
              </a:solidFill>
              <a:latin typeface="Trebuchet MS" panose="020B0603020202020204"/>
            </a:endParaRPr>
          </a:p>
        </p:txBody>
      </p:sp>
      <p:pic>
        <p:nvPicPr>
          <p:cNvPr id="11" name="Picture 10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8CC5908B-97AF-B084-AF4C-D5F84F57C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66" y="890356"/>
            <a:ext cx="3625555" cy="398314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93FC1419-F20C-EF38-39E5-2B2BB9BC190C}"/>
              </a:ext>
            </a:extLst>
          </p:cNvPr>
          <p:cNvSpPr/>
          <p:nvPr/>
        </p:nvSpPr>
        <p:spPr>
          <a:xfrm>
            <a:off x="3870250" y="1690577"/>
            <a:ext cx="701750" cy="6750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2" descr="Addressing racial bias and racial inequalities in cancer research (panel  discussion) - EDIS">
            <a:extLst>
              <a:ext uri="{FF2B5EF4-FFF2-40B4-BE49-F238E27FC236}">
                <a16:creationId xmlns:a16="http://schemas.microsoft.com/office/drawing/2014/main" id="{1EB796FF-6C38-FFB8-128A-0130C7F4F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5393" y="81988"/>
            <a:ext cx="1008644" cy="100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836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A8B62A-5E6F-1355-E22A-1BFA7E769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F4B25-35CC-AA0E-A254-252C0D3E6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675000"/>
          </a:xfrm>
        </p:spPr>
        <p:txBody>
          <a:bodyPr/>
          <a:lstStyle/>
          <a:p>
            <a:r>
              <a:rPr lang="en-US" dirty="0"/>
              <a:t>WHAT IS SEGMENTATION?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F89D-D28A-2A33-0CFF-7606E273D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816750"/>
            <a:ext cx="8423998" cy="21391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0" dirty="0"/>
              <a:t>“Subdividing an image into meaningful groups of pixels” = </a:t>
            </a:r>
            <a:r>
              <a:rPr lang="en-GB" dirty="0"/>
              <a:t>detecting </a:t>
            </a:r>
            <a:r>
              <a:rPr lang="en-GB" u="sng" dirty="0"/>
              <a:t>objects</a:t>
            </a:r>
            <a:r>
              <a:rPr lang="en-GB" dirty="0"/>
              <a:t> in an image</a:t>
            </a:r>
            <a:endParaRPr lang="en-GB" b="0" dirty="0"/>
          </a:p>
          <a:p>
            <a:pPr marL="0" indent="0">
              <a:buNone/>
            </a:pPr>
            <a:endParaRPr lang="en-GB" b="0" i="1" dirty="0"/>
          </a:p>
          <a:p>
            <a:pPr marL="0" indent="0">
              <a:buNone/>
            </a:pPr>
            <a:endParaRPr lang="en-GB" b="0" dirty="0"/>
          </a:p>
          <a:p>
            <a:pPr marL="0" indent="0">
              <a:buNone/>
            </a:pPr>
            <a:endParaRPr lang="en-GB" b="0" dirty="0"/>
          </a:p>
          <a:p>
            <a:pPr marL="0" indent="0">
              <a:buNone/>
            </a:pPr>
            <a:endParaRPr lang="en-GB" b="0" dirty="0"/>
          </a:p>
          <a:p>
            <a:pPr marL="0" indent="0" algn="ctr">
              <a:buNone/>
            </a:pPr>
            <a:r>
              <a:rPr lang="en-GB" b="0" i="1" dirty="0"/>
              <a:t>Pre-processing &gt; Segmentation &gt; Feature extraction</a:t>
            </a:r>
          </a:p>
          <a:p>
            <a:pPr marL="0" indent="0">
              <a:buNone/>
            </a:pPr>
            <a:endParaRPr lang="en-GB" b="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618130-7FDB-234E-100B-252D4062A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653" y="1145954"/>
            <a:ext cx="1422003" cy="1425796"/>
          </a:xfrm>
          <a:prstGeom prst="rect">
            <a:avLst/>
          </a:prstGeom>
        </p:spPr>
      </p:pic>
      <p:pic>
        <p:nvPicPr>
          <p:cNvPr id="5" name="Picture 4" descr="A close-up of a microscope&#10;&#10;AI-generated content may be incorrect.">
            <a:extLst>
              <a:ext uri="{FF2B5EF4-FFF2-40B4-BE49-F238E27FC236}">
                <a16:creationId xmlns:a16="http://schemas.microsoft.com/office/drawing/2014/main" id="{6FC1F72E-BDFB-13F2-9B6F-F46A0D379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8426" y="1145954"/>
            <a:ext cx="1406886" cy="142579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036765A-59E7-F23D-1145-8BDDB5DDFA2F}"/>
              </a:ext>
            </a:extLst>
          </p:cNvPr>
          <p:cNvSpPr txBox="1">
            <a:spLocks/>
          </p:cNvSpPr>
          <p:nvPr/>
        </p:nvSpPr>
        <p:spPr>
          <a:xfrm>
            <a:off x="1301534" y="3156805"/>
            <a:ext cx="2728206" cy="14834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0" dirty="0">
                <a:solidFill>
                  <a:srgbClr val="C00000"/>
                </a:solidFill>
                <a:sym typeface="Wingdings" pitchFamily="2" charset="2"/>
              </a:rPr>
              <a:t> </a:t>
            </a:r>
            <a:r>
              <a:rPr lang="en-GB" b="0" dirty="0">
                <a:solidFill>
                  <a:srgbClr val="C00000"/>
                </a:solidFill>
              </a:rPr>
              <a:t>Manually drawing ROIs:</a:t>
            </a:r>
          </a:p>
          <a:p>
            <a:r>
              <a:rPr lang="en-GB" b="0" dirty="0">
                <a:solidFill>
                  <a:srgbClr val="C00000"/>
                </a:solidFill>
                <a:sym typeface="Wingdings" pitchFamily="2" charset="2"/>
              </a:rPr>
              <a:t>Bias</a:t>
            </a:r>
          </a:p>
          <a:p>
            <a:r>
              <a:rPr lang="en-GB" b="0" dirty="0">
                <a:solidFill>
                  <a:srgbClr val="C00000"/>
                </a:solidFill>
                <a:sym typeface="Wingdings" pitchFamily="2" charset="2"/>
              </a:rPr>
              <a:t>Time-consuming</a:t>
            </a:r>
          </a:p>
          <a:p>
            <a:r>
              <a:rPr lang="en-GB" b="0" dirty="0">
                <a:solidFill>
                  <a:srgbClr val="C00000"/>
                </a:solidFill>
                <a:sym typeface="Wingdings" pitchFamily="2" charset="2"/>
              </a:rPr>
              <a:t>Not reproducible</a:t>
            </a:r>
            <a:endParaRPr lang="en-GB" b="0" dirty="0">
              <a:solidFill>
                <a:srgbClr val="C0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5D23A60-F3C0-F76B-8B93-CD98187BA9EB}"/>
              </a:ext>
            </a:extLst>
          </p:cNvPr>
          <p:cNvSpPr txBox="1">
            <a:spLocks/>
          </p:cNvSpPr>
          <p:nvPr/>
        </p:nvSpPr>
        <p:spPr>
          <a:xfrm>
            <a:off x="5349872" y="3156805"/>
            <a:ext cx="2879728" cy="14834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J"/>
            </a:pPr>
            <a:r>
              <a:rPr lang="en-GB" b="0" dirty="0">
                <a:solidFill>
                  <a:srgbClr val="00B050"/>
                </a:solidFill>
              </a:rPr>
              <a:t>Automating segmentation:</a:t>
            </a:r>
          </a:p>
          <a:p>
            <a:r>
              <a:rPr lang="en-GB" b="0" dirty="0">
                <a:solidFill>
                  <a:srgbClr val="00B050"/>
                </a:solidFill>
              </a:rPr>
              <a:t>Unbiased</a:t>
            </a:r>
          </a:p>
          <a:p>
            <a:r>
              <a:rPr lang="en-GB" b="0" dirty="0">
                <a:solidFill>
                  <a:srgbClr val="00B050"/>
                </a:solidFill>
              </a:rPr>
              <a:t>Faster</a:t>
            </a:r>
          </a:p>
          <a:p>
            <a:r>
              <a:rPr lang="en-GB" b="0" dirty="0">
                <a:solidFill>
                  <a:srgbClr val="00B050"/>
                </a:solidFill>
              </a:rPr>
              <a:t>Reproducible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b="0" dirty="0">
              <a:solidFill>
                <a:srgbClr val="00B05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44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2036F-6FAF-BB07-EC2F-13A5DF12F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BD479-C240-14EA-1B35-76F6193FE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675000"/>
          </a:xfrm>
        </p:spPr>
        <p:txBody>
          <a:bodyPr/>
          <a:lstStyle/>
          <a:p>
            <a:r>
              <a:rPr lang="en-US" dirty="0"/>
              <a:t>WHAT IS SEGMENTATION?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0F33E-1EBA-D152-92B4-18A0BBB46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111" y="865857"/>
            <a:ext cx="6768554" cy="318673"/>
          </a:xfrm>
        </p:spPr>
        <p:txBody>
          <a:bodyPr/>
          <a:lstStyle/>
          <a:p>
            <a:pPr marL="0" indent="0">
              <a:buNone/>
            </a:pPr>
            <a:r>
              <a:rPr lang="en-GB" b="0" dirty="0"/>
              <a:t>Image objects represented with </a:t>
            </a:r>
            <a:r>
              <a:rPr lang="en-GB" dirty="0"/>
              <a:t>binary images</a:t>
            </a:r>
            <a:r>
              <a:rPr lang="en-GB" b="0" dirty="0"/>
              <a:t> (fore &amp; background)</a:t>
            </a:r>
          </a:p>
          <a:p>
            <a:pPr marL="0" indent="0">
              <a:buNone/>
            </a:pPr>
            <a:endParaRPr lang="en-GB" b="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black and white image&#10;&#10;AI-generated content may be incorrect.">
            <a:extLst>
              <a:ext uri="{FF2B5EF4-FFF2-40B4-BE49-F238E27FC236}">
                <a16:creationId xmlns:a16="http://schemas.microsoft.com/office/drawing/2014/main" id="{D11FADF4-0967-86BB-E8AE-9C16DD621F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29" t="20217" r="77393" b="11636"/>
          <a:stretch/>
        </p:blipFill>
        <p:spPr>
          <a:xfrm>
            <a:off x="1432721" y="2952906"/>
            <a:ext cx="1398855" cy="1401613"/>
          </a:xfrm>
          <a:prstGeom prst="rect">
            <a:avLst/>
          </a:prstGeom>
        </p:spPr>
      </p:pic>
      <p:pic>
        <p:nvPicPr>
          <p:cNvPr id="5" name="Picture 4" descr="A black and white image&#10;&#10;AI-generated content may be incorrect.">
            <a:extLst>
              <a:ext uri="{FF2B5EF4-FFF2-40B4-BE49-F238E27FC236}">
                <a16:creationId xmlns:a16="http://schemas.microsoft.com/office/drawing/2014/main" id="{71179FBA-CCF6-136E-3C79-3D2AD57E13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455" t="20510" r="52117" b="10105"/>
          <a:stretch/>
        </p:blipFill>
        <p:spPr>
          <a:xfrm>
            <a:off x="3680483" y="2943540"/>
            <a:ext cx="1404814" cy="1401612"/>
          </a:xfrm>
          <a:prstGeom prst="rect">
            <a:avLst/>
          </a:prstGeom>
        </p:spPr>
      </p:pic>
      <p:pic>
        <p:nvPicPr>
          <p:cNvPr id="6" name="Picture 5" descr="A black and white image&#10;&#10;AI-generated content may be incorrect.">
            <a:extLst>
              <a:ext uri="{FF2B5EF4-FFF2-40B4-BE49-F238E27FC236}">
                <a16:creationId xmlns:a16="http://schemas.microsoft.com/office/drawing/2014/main" id="{EE2D8767-CD01-730C-743B-00991C52E0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860" t="20636" r="27162" b="10697"/>
          <a:stretch/>
        </p:blipFill>
        <p:spPr>
          <a:xfrm>
            <a:off x="6016600" y="2957642"/>
            <a:ext cx="1403969" cy="14175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6C2CE2-4D95-D295-928C-289B9AD392CA}"/>
              </a:ext>
            </a:extLst>
          </p:cNvPr>
          <p:cNvSpPr txBox="1"/>
          <p:nvPr/>
        </p:nvSpPr>
        <p:spPr>
          <a:xfrm>
            <a:off x="1723431" y="4354519"/>
            <a:ext cx="110814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Original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9B3C44-AB1A-D83B-18B9-64B2A99E5749}"/>
              </a:ext>
            </a:extLst>
          </p:cNvPr>
          <p:cNvSpPr txBox="1"/>
          <p:nvPr/>
        </p:nvSpPr>
        <p:spPr>
          <a:xfrm>
            <a:off x="4025321" y="4354519"/>
            <a:ext cx="9639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Binary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DD679F-234C-D5ED-2E5B-F78926DC32BC}"/>
              </a:ext>
            </a:extLst>
          </p:cNvPr>
          <p:cNvSpPr txBox="1"/>
          <p:nvPr/>
        </p:nvSpPr>
        <p:spPr>
          <a:xfrm>
            <a:off x="6312426" y="4375143"/>
            <a:ext cx="96392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Labelled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DDB347D-A2A0-F463-7021-7662112F880D}"/>
              </a:ext>
            </a:extLst>
          </p:cNvPr>
          <p:cNvSpPr txBox="1">
            <a:spLocks/>
          </p:cNvSpPr>
          <p:nvPr/>
        </p:nvSpPr>
        <p:spPr>
          <a:xfrm>
            <a:off x="6074366" y="4898680"/>
            <a:ext cx="2966485" cy="22328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800" b="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https://</a:t>
            </a:r>
            <a:r>
              <a:rPr lang="en-GB" sz="800" b="0" dirty="0" err="1">
                <a:solidFill>
                  <a:schemeClr val="tx1">
                    <a:lumMod val="40000"/>
                    <a:lumOff val="60000"/>
                  </a:schemeClr>
                </a:solidFill>
              </a:rPr>
              <a:t>bioimagebook.github.io</a:t>
            </a:r>
            <a:r>
              <a:rPr lang="en-GB" sz="800" b="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/</a:t>
            </a:r>
          </a:p>
          <a:p>
            <a:pPr marL="0" indent="0" algn="r">
              <a:buFont typeface="Arial" panose="020B0604020202020204" pitchFamily="34" charset="0"/>
              <a:buNone/>
            </a:pPr>
            <a:endParaRPr lang="en-GB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2" descr="A black and white pixelated image&#10;&#10;AI-generated content may be incorrect.">
            <a:extLst>
              <a:ext uri="{FF2B5EF4-FFF2-40B4-BE49-F238E27FC236}">
                <a16:creationId xmlns:a16="http://schemas.microsoft.com/office/drawing/2014/main" id="{DA6D38DE-50EA-B3D4-DBEC-190ED7F22D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824"/>
          <a:stretch>
            <a:fillRect/>
          </a:stretch>
        </p:blipFill>
        <p:spPr bwMode="auto">
          <a:xfrm>
            <a:off x="3562755" y="1129962"/>
            <a:ext cx="1705853" cy="169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6A742C1A-7C22-0D33-6117-2613CD73E97B}"/>
              </a:ext>
            </a:extLst>
          </p:cNvPr>
          <p:cNvSpPr/>
          <p:nvPr/>
        </p:nvSpPr>
        <p:spPr>
          <a:xfrm>
            <a:off x="2995108" y="3558618"/>
            <a:ext cx="521843" cy="206075"/>
          </a:xfrm>
          <a:prstGeom prst="rightArrow">
            <a:avLst/>
          </a:prstGeom>
          <a:solidFill>
            <a:schemeClr val="accent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BF22C8-F66A-EE9A-5F8F-37E7E6C84A88}"/>
              </a:ext>
            </a:extLst>
          </p:cNvPr>
          <p:cNvSpPr/>
          <p:nvPr/>
        </p:nvSpPr>
        <p:spPr>
          <a:xfrm>
            <a:off x="5248829" y="3558618"/>
            <a:ext cx="521843" cy="206075"/>
          </a:xfrm>
          <a:prstGeom prst="rightArrow">
            <a:avLst/>
          </a:prstGeom>
          <a:solidFill>
            <a:schemeClr val="accent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599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CA97B-15D6-F48B-E8D0-2221A7E01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8F8E3-49CC-7599-571E-65E80F00D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SEGMENTATION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9CC69-A1C6-D0DB-6E25-1C3EF2D5D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1363500"/>
            <a:ext cx="8460000" cy="3510000"/>
          </a:xfrm>
        </p:spPr>
        <p:txBody>
          <a:bodyPr>
            <a:normAutofit/>
          </a:bodyPr>
          <a:lstStyle/>
          <a:p>
            <a:r>
              <a:rPr lang="en-GB" sz="1600" b="0" dirty="0"/>
              <a:t>Classical Segmentation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GB" sz="1600" dirty="0"/>
              <a:t>Thresholding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GB" sz="1600" b="0" dirty="0"/>
              <a:t>Watershed</a:t>
            </a:r>
          </a:p>
          <a:p>
            <a:pPr marL="270000" lvl="2" indent="0">
              <a:buNone/>
            </a:pPr>
            <a:endParaRPr lang="en-GB" sz="1600" dirty="0"/>
          </a:p>
          <a:p>
            <a:pPr marL="270000" lvl="2" indent="0">
              <a:buNone/>
            </a:pPr>
            <a:endParaRPr lang="en-GB" sz="1600" b="0" dirty="0"/>
          </a:p>
          <a:p>
            <a:r>
              <a:rPr lang="en-GB" sz="1600" b="0" dirty="0"/>
              <a:t>Machine Learning Segmentation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GB" sz="1600" b="0" dirty="0"/>
              <a:t>Pixel-based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GB" sz="1600" dirty="0"/>
              <a:t>Object-based</a:t>
            </a:r>
            <a:endParaRPr lang="en-GB" sz="1600" b="0" dirty="0"/>
          </a:p>
          <a:p>
            <a:pPr marL="0" indent="0">
              <a:buNone/>
            </a:pPr>
            <a:endParaRPr lang="en-GB" sz="1600" b="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41247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215D3-FF6A-CF96-87EA-350C9F26E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1A8CA-F34D-6A28-830F-EEB716520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1" y="270000"/>
            <a:ext cx="6768554" cy="1080000"/>
          </a:xfrm>
        </p:spPr>
        <p:txBody>
          <a:bodyPr>
            <a:normAutofit/>
          </a:bodyPr>
          <a:lstStyle/>
          <a:p>
            <a:r>
              <a:rPr lang="en-US" dirty="0"/>
              <a:t>SEGMENTATION METHODS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Thresholding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A9EAC-0FC9-7D95-D465-87C73EB8E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350000"/>
            <a:ext cx="8460000" cy="3510000"/>
          </a:xfrm>
        </p:spPr>
        <p:txBody>
          <a:bodyPr/>
          <a:lstStyle/>
          <a:p>
            <a:pPr marL="0" indent="0">
              <a:buNone/>
            </a:pPr>
            <a:endParaRPr lang="en-GB" b="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03BDA48-25AF-2EAC-00E3-E96DFCCB81D3}"/>
              </a:ext>
            </a:extLst>
          </p:cNvPr>
          <p:cNvSpPr txBox="1">
            <a:spLocks/>
          </p:cNvSpPr>
          <p:nvPr/>
        </p:nvSpPr>
        <p:spPr>
          <a:xfrm>
            <a:off x="512400" y="1502400"/>
            <a:ext cx="8460000" cy="351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35000" indent="-135000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5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35731" indent="-135731" algn="l" defTabSz="6858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Font typeface="Arial" pitchFamily="34" charset="0"/>
              <a:buChar char="•"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405000" indent="-135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accent1"/>
              </a:buClr>
              <a:buFont typeface="Arial" pitchFamily="34" charset="0"/>
              <a:buChar char="•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540000" indent="-13573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Trebuchet MS" pitchFamily="34" charset="0"/>
              <a:buChar char="–"/>
              <a:defRPr sz="12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0" dirty="0"/>
              <a:t>Foreground vs background pixels </a:t>
            </a:r>
            <a:r>
              <a:rPr lang="en-GB" b="0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image binarization</a:t>
            </a:r>
          </a:p>
          <a:p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b="0" dirty="0"/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EAB138-01E1-23E4-3917-93BCDBA4D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978" y="1961485"/>
            <a:ext cx="3432044" cy="263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722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5" name="Google Shape;465;p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7544" y="2598468"/>
            <a:ext cx="2565000" cy="256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6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7544" y="2598468"/>
            <a:ext cx="2565000" cy="256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6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67544" y="2598468"/>
            <a:ext cx="2565000" cy="256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6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548360" y="924468"/>
            <a:ext cx="5126195" cy="33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6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548360" y="924468"/>
            <a:ext cx="5126195" cy="33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6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548360" y="924468"/>
            <a:ext cx="5126195" cy="33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6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3548360" y="924468"/>
            <a:ext cx="5126195" cy="33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6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67544" y="2598468"/>
            <a:ext cx="2565000" cy="256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6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67544" y="308100"/>
            <a:ext cx="2565000" cy="256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60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3548360" y="924468"/>
            <a:ext cx="5126195" cy="33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60"/>
          <p:cNvSpPr txBox="1"/>
          <p:nvPr/>
        </p:nvSpPr>
        <p:spPr>
          <a:xfrm>
            <a:off x="6572088" y="1140492"/>
            <a:ext cx="1327903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 defTabSz="685800"/>
            <a:r>
              <a:rPr lang="en-GB" sz="1350" b="1" dirty="0">
                <a:solidFill>
                  <a:srgbClr val="00B050"/>
                </a:solidFill>
                <a:latin typeface="Trebuchet MS"/>
                <a:ea typeface="Trebuchet MS"/>
                <a:cs typeface="Trebuchet MS"/>
                <a:sym typeface="Trebuchet MS"/>
              </a:rPr>
              <a:t>Foreground</a:t>
            </a:r>
            <a:endParaRPr sz="135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algn="ctr" defTabSz="685800"/>
            <a:endParaRPr sz="1350" b="1" dirty="0">
              <a:solidFill>
                <a:srgbClr val="00B05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algn="ctr" defTabSz="685800"/>
            <a:r>
              <a:rPr lang="en-GB" sz="1350" b="1" dirty="0">
                <a:solidFill>
                  <a:srgbClr val="00B050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endParaRPr sz="135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78" name="Google Shape;478;p60"/>
          <p:cNvSpPr txBox="1"/>
          <p:nvPr/>
        </p:nvSpPr>
        <p:spPr>
          <a:xfrm>
            <a:off x="4398701" y="1140492"/>
            <a:ext cx="108585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 defTabSz="685800"/>
            <a:r>
              <a:rPr lang="en-GB" sz="1350" b="1" dirty="0">
                <a:solidFill>
                  <a:srgbClr val="C00000"/>
                </a:solidFill>
                <a:latin typeface="Trebuchet MS"/>
                <a:ea typeface="Trebuchet MS"/>
                <a:cs typeface="Trebuchet MS"/>
                <a:sym typeface="Trebuchet MS"/>
              </a:rPr>
              <a:t>Background</a:t>
            </a:r>
            <a:endParaRPr sz="135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algn="ctr" defTabSz="685800"/>
            <a:endParaRPr sz="1350" b="1" dirty="0">
              <a:solidFill>
                <a:srgbClr val="C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algn="ctr" defTabSz="685800"/>
            <a:r>
              <a:rPr lang="en-GB" sz="1350" b="1" dirty="0">
                <a:solidFill>
                  <a:srgbClr val="C00000"/>
                </a:solidFill>
                <a:latin typeface="Trebuchet MS"/>
                <a:ea typeface="Trebuchet MS"/>
                <a:cs typeface="Trebuchet MS"/>
                <a:sym typeface="Trebuchet MS"/>
              </a:rPr>
              <a:t>0</a:t>
            </a:r>
            <a:endParaRPr sz="135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" name="Picture 2" descr="Addressing racial bias and racial inequalities in cancer research (panel  discussion) - EDIS">
            <a:extLst>
              <a:ext uri="{FF2B5EF4-FFF2-40B4-BE49-F238E27FC236}">
                <a16:creationId xmlns:a16="http://schemas.microsoft.com/office/drawing/2014/main" id="{A3628F39-7C19-4D3E-52BE-14434FE4C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5393" y="81988"/>
            <a:ext cx="1008644" cy="100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Crick">
      <a:dk1>
        <a:srgbClr val="707173"/>
      </a:dk1>
      <a:lt1>
        <a:srgbClr val="FFFFFF"/>
      </a:lt1>
      <a:dk2>
        <a:srgbClr val="707173"/>
      </a:dk2>
      <a:lt2>
        <a:srgbClr val="FFFFFF"/>
      </a:lt2>
      <a:accent1>
        <a:srgbClr val="000000"/>
      </a:accent1>
      <a:accent2>
        <a:srgbClr val="707173"/>
      </a:accent2>
      <a:accent3>
        <a:srgbClr val="4066AA"/>
      </a:accent3>
      <a:accent4>
        <a:srgbClr val="E3001A"/>
      </a:accent4>
      <a:accent5>
        <a:srgbClr val="BB90BD"/>
      </a:accent5>
      <a:accent6>
        <a:srgbClr val="7AB51D"/>
      </a:accent6>
      <a:hlink>
        <a:srgbClr val="000000"/>
      </a:hlink>
      <a:folHlink>
        <a:srgbClr val="4066A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Crick">
      <a:dk1>
        <a:srgbClr val="707173"/>
      </a:dk1>
      <a:lt1>
        <a:srgbClr val="FFFFFF"/>
      </a:lt1>
      <a:dk2>
        <a:srgbClr val="707173"/>
      </a:dk2>
      <a:lt2>
        <a:srgbClr val="FFFFFF"/>
      </a:lt2>
      <a:accent1>
        <a:srgbClr val="000000"/>
      </a:accent1>
      <a:accent2>
        <a:srgbClr val="707173"/>
      </a:accent2>
      <a:accent3>
        <a:srgbClr val="4066AA"/>
      </a:accent3>
      <a:accent4>
        <a:srgbClr val="E3001A"/>
      </a:accent4>
      <a:accent5>
        <a:srgbClr val="BB90BD"/>
      </a:accent5>
      <a:accent6>
        <a:srgbClr val="7AB51D"/>
      </a:accent6>
      <a:hlink>
        <a:srgbClr val="000000"/>
      </a:hlink>
      <a:folHlink>
        <a:srgbClr val="4066AA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ick_presentation_v7 wide" id="{62A58C2B-F212-D749-8B53-D1976119D50A}" vid="{57CD72D4-B618-EB43-B8AA-6B641AD1A10C}"/>
    </a:ext>
  </a:extLst>
</a:theme>
</file>

<file path=ppt/theme/theme4.xml><?xml version="1.0" encoding="utf-8"?>
<a:theme xmlns:a="http://schemas.openxmlformats.org/drawingml/2006/main" name="2_Office Theme">
  <a:themeElements>
    <a:clrScheme name="Crick">
      <a:dk1>
        <a:srgbClr val="707173"/>
      </a:dk1>
      <a:lt1>
        <a:srgbClr val="FFFFFF"/>
      </a:lt1>
      <a:dk2>
        <a:srgbClr val="707173"/>
      </a:dk2>
      <a:lt2>
        <a:srgbClr val="FFFFFF"/>
      </a:lt2>
      <a:accent1>
        <a:srgbClr val="000000"/>
      </a:accent1>
      <a:accent2>
        <a:srgbClr val="707173"/>
      </a:accent2>
      <a:accent3>
        <a:srgbClr val="4066AA"/>
      </a:accent3>
      <a:accent4>
        <a:srgbClr val="E3001A"/>
      </a:accent4>
      <a:accent5>
        <a:srgbClr val="BB90BD"/>
      </a:accent5>
      <a:accent6>
        <a:srgbClr val="7AB51D"/>
      </a:accent6>
      <a:hlink>
        <a:srgbClr val="000000"/>
      </a:hlink>
      <a:folHlink>
        <a:srgbClr val="4066AA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ick_presentation_v7 wide" id="{62A58C2B-F212-D749-8B53-D1976119D50A}" vid="{57CD72D4-B618-EB43-B8AA-6B641AD1A10C}"/>
    </a:ext>
  </a:extLst>
</a:theme>
</file>

<file path=ppt/theme/theme5.xml><?xml version="1.0" encoding="utf-8"?>
<a:theme xmlns:a="http://schemas.openxmlformats.org/drawingml/2006/main" name="Vapor Trail">
  <a:themeElements>
    <a:clrScheme name="Vapor Trail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3_Office Theme">
  <a:themeElements>
    <a:clrScheme name="Crick">
      <a:dk1>
        <a:srgbClr val="707173"/>
      </a:dk1>
      <a:lt1>
        <a:srgbClr val="FFFFFF"/>
      </a:lt1>
      <a:dk2>
        <a:srgbClr val="707173"/>
      </a:dk2>
      <a:lt2>
        <a:srgbClr val="FFFFFF"/>
      </a:lt2>
      <a:accent1>
        <a:srgbClr val="000000"/>
      </a:accent1>
      <a:accent2>
        <a:srgbClr val="707173"/>
      </a:accent2>
      <a:accent3>
        <a:srgbClr val="4066AA"/>
      </a:accent3>
      <a:accent4>
        <a:srgbClr val="E3001A"/>
      </a:accent4>
      <a:accent5>
        <a:srgbClr val="BB90BD"/>
      </a:accent5>
      <a:accent6>
        <a:srgbClr val="7AB51D"/>
      </a:accent6>
      <a:hlink>
        <a:srgbClr val="000000"/>
      </a:hlink>
      <a:folHlink>
        <a:srgbClr val="4066AA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ick_presentation_v7 wide" id="{62A58C2B-F212-D749-8B53-D1976119D50A}" vid="{57CD72D4-B618-EB43-B8AA-6B641AD1A10C}"/>
    </a:ext>
  </a:extLst>
</a:theme>
</file>

<file path=ppt/theme/theme7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8616</TotalTime>
  <Words>1047</Words>
  <Application>Microsoft Macintosh PowerPoint</Application>
  <PresentationFormat>On-screen Show (16:9)</PresentationFormat>
  <Paragraphs>254</Paragraphs>
  <Slides>32</Slides>
  <Notes>31</Notes>
  <HiddenSlides>2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32</vt:i4>
      </vt:variant>
    </vt:vector>
  </HeadingPairs>
  <TitlesOfParts>
    <vt:vector size="46" baseType="lpstr">
      <vt:lpstr>Aptos</vt:lpstr>
      <vt:lpstr>Arial</vt:lpstr>
      <vt:lpstr>Calibri</vt:lpstr>
      <vt:lpstr>Century Gothic</vt:lpstr>
      <vt:lpstr>Consolas</vt:lpstr>
      <vt:lpstr>Courier New</vt:lpstr>
      <vt:lpstr>Trebuchet MS</vt:lpstr>
      <vt:lpstr>Wingdings</vt:lpstr>
      <vt:lpstr>Simple Light</vt:lpstr>
      <vt:lpstr>Office Theme</vt:lpstr>
      <vt:lpstr>1_Office Theme</vt:lpstr>
      <vt:lpstr>2_Office Theme</vt:lpstr>
      <vt:lpstr>Vapor Trail</vt:lpstr>
      <vt:lpstr>3_Office Theme</vt:lpstr>
      <vt:lpstr>3D segmentation of microscopy data with Jupyter notebooks  Session 1: Introduction to 3D Segmentation &amp; Installations</vt:lpstr>
      <vt:lpstr>WHO ARE WE?</vt:lpstr>
      <vt:lpstr>ROADMAP</vt:lpstr>
      <vt:lpstr>PowerPoint Presentation</vt:lpstr>
      <vt:lpstr>WHAT IS SEGMENTATION?</vt:lpstr>
      <vt:lpstr>WHAT IS SEGMENTATION?</vt:lpstr>
      <vt:lpstr>SEGMENTATION METHODS</vt:lpstr>
      <vt:lpstr>SEGMENTATION METHODS  Thresholding</vt:lpstr>
      <vt:lpstr>PowerPoint Presentation</vt:lpstr>
      <vt:lpstr>SEGMENTATION METHODS  Watershed transform</vt:lpstr>
      <vt:lpstr>SEGMENTATION METHODS  Machine Learning – Pixel-based</vt:lpstr>
      <vt:lpstr>SEGMENTATION METHODS  Machine Learning – Object-based</vt:lpstr>
      <vt:lpstr>SEGMENTATION METHODS  Machine Learning – Object-based</vt:lpstr>
      <vt:lpstr>PowerPoint Presentation</vt:lpstr>
      <vt:lpstr>PowerPoint Presentation</vt:lpstr>
      <vt:lpstr>CHALLENGES OF 3D SEGMENTATION</vt:lpstr>
      <vt:lpstr>PowerPoint Presentation</vt:lpstr>
      <vt:lpstr>PowerPoint Presentation</vt:lpstr>
      <vt:lpstr>PYTHON</vt:lpstr>
      <vt:lpstr>ENVIRONMENTS</vt:lpstr>
      <vt:lpstr>ENVIRONMENT MANAGERS</vt:lpstr>
      <vt:lpstr>JUPYTER NOTEBOOK</vt:lpstr>
      <vt:lpstr>CODING BASICS </vt:lpstr>
      <vt:lpstr>CODING BASICS</vt:lpstr>
      <vt:lpstr>CODING BASICS </vt:lpstr>
      <vt:lpstr>CODING BASICS </vt:lpstr>
      <vt:lpstr>PowerPoint Presentation</vt:lpstr>
      <vt:lpstr>PowerPoint Presentation</vt:lpstr>
      <vt:lpstr>NAVIGATING THE TERMINAL</vt:lpstr>
      <vt:lpstr>PowerPoint Presentation</vt:lpstr>
      <vt:lpstr>CELLPOSE GUI  Installation</vt:lpstr>
      <vt:lpstr>CELLPOSE GUI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Sara Salgueiro Torres</cp:lastModifiedBy>
  <cp:revision>123</cp:revision>
  <dcterms:modified xsi:type="dcterms:W3CDTF">2025-09-11T11:03:38Z</dcterms:modified>
</cp:coreProperties>
</file>